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323" r:id="rId3"/>
    <p:sldId id="331" r:id="rId4"/>
    <p:sldId id="365" r:id="rId5"/>
    <p:sldId id="298" r:id="rId6"/>
    <p:sldId id="319" r:id="rId7"/>
    <p:sldId id="368" r:id="rId8"/>
    <p:sldId id="344" r:id="rId9"/>
    <p:sldId id="369" r:id="rId10"/>
    <p:sldId id="367" r:id="rId11"/>
    <p:sldId id="370" r:id="rId12"/>
    <p:sldId id="266" r:id="rId13"/>
    <p:sldId id="268" r:id="rId14"/>
    <p:sldId id="264" r:id="rId15"/>
    <p:sldId id="335" r:id="rId16"/>
    <p:sldId id="270" r:id="rId17"/>
    <p:sldId id="346" r:id="rId18"/>
    <p:sldId id="347" r:id="rId19"/>
    <p:sldId id="339" r:id="rId20"/>
    <p:sldId id="366" r:id="rId21"/>
    <p:sldId id="377" r:id="rId22"/>
    <p:sldId id="373" r:id="rId23"/>
    <p:sldId id="374" r:id="rId24"/>
    <p:sldId id="376" r:id="rId25"/>
    <p:sldId id="3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3761"/>
    <a:srgbClr val="915BA6"/>
    <a:srgbClr val="202873"/>
    <a:srgbClr val="6C2C67"/>
    <a:srgbClr val="662E6B"/>
    <a:srgbClr val="1D276F"/>
    <a:srgbClr val="E84574"/>
    <a:srgbClr val="B43967"/>
    <a:srgbClr val="BD839C"/>
    <a:srgbClr val="9338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D06D2-71CF-43FE-8D67-EF19C00A6D4A}" v="2979" dt="2024-04-27T10:48:44.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249" autoAdjust="0"/>
  </p:normalViewPr>
  <p:slideViewPr>
    <p:cSldViewPr snapToGrid="0">
      <p:cViewPr>
        <p:scale>
          <a:sx n="100" d="100"/>
          <a:sy n="100" d="100"/>
        </p:scale>
        <p:origin x="990"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88" y="-30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8A42D2-22B4-4380-8AEC-CDAB40551EE7}" type="doc">
      <dgm:prSet loTypeId="urn:microsoft.com/office/officeart/2018/5/layout/CenteredIconLabelDescriptionList" loCatId="icon" qsTypeId="urn:microsoft.com/office/officeart/2005/8/quickstyle/simple2" qsCatId="simple" csTypeId="urn:microsoft.com/office/officeart/2005/8/colors/accent6_5" csCatId="accent6" phldr="1"/>
      <dgm:spPr/>
      <dgm:t>
        <a:bodyPr/>
        <a:lstStyle/>
        <a:p>
          <a:endParaRPr lang="en-US"/>
        </a:p>
      </dgm:t>
    </dgm:pt>
    <dgm:pt modelId="{F679520A-26AF-4A04-A0FF-6DD8CFAFC917}">
      <dgm:prSet/>
      <dgm:spPr>
        <a:xfrm>
          <a:off x="6191" y="681530"/>
          <a:ext cx="3313318" cy="993995"/>
        </a:xfrm>
        <a:solidFill>
          <a:srgbClr val="824F8C">
            <a:alpha val="90000"/>
            <a:hueOff val="0"/>
            <a:satOff val="0"/>
            <a:lumOff val="0"/>
            <a:alphaOff val="0"/>
          </a:srgbClr>
        </a:solidFill>
        <a:ln w="12700" cap="flat" cmpd="sng" algn="ctr">
          <a:solidFill>
            <a:srgbClr val="824F8C">
              <a:alpha val="90000"/>
              <a:hueOff val="0"/>
              <a:satOff val="0"/>
              <a:lumOff val="0"/>
              <a:alphaOff val="0"/>
            </a:srgbClr>
          </a:solidFill>
          <a:prstDash val="solid"/>
          <a:miter lim="800000"/>
        </a:ln>
        <a:effectLst/>
      </dgm:spPr>
      <dgm:t>
        <a:bodyPr/>
        <a:lstStyle/>
        <a:p>
          <a:pPr>
            <a:lnSpc>
              <a:spcPct val="100000"/>
            </a:lnSpc>
            <a:defRPr b="1"/>
          </a:pPr>
          <a:r>
            <a:rPr lang="en-US">
              <a:solidFill>
                <a:sysClr val="window" lastClr="FFFFFF"/>
              </a:solidFill>
              <a:latin typeface="Book Antiqua" panose="02040602050305030304" pitchFamily="18" charset="0"/>
              <a:ea typeface="+mn-ea"/>
              <a:cs typeface="+mn-cs"/>
            </a:rPr>
            <a:t>Non-Traditional Methods</a:t>
          </a:r>
        </a:p>
      </dgm:t>
    </dgm:pt>
    <dgm:pt modelId="{DB75390F-06FA-4418-A770-E1D305076065}" type="parTrans" cxnId="{1E2454EA-6098-4A91-A427-47C11B15F490}">
      <dgm:prSet/>
      <dgm:spPr/>
      <dgm:t>
        <a:bodyPr/>
        <a:lstStyle/>
        <a:p>
          <a:endParaRPr lang="en-US"/>
        </a:p>
      </dgm:t>
    </dgm:pt>
    <dgm:pt modelId="{A021B86B-98B8-4EBA-9CD1-BA058DC1B9D0}" type="sibTrans" cxnId="{1E2454EA-6098-4A91-A427-47C11B15F490}">
      <dgm:prSet/>
      <dgm:spPr/>
      <dgm:t>
        <a:bodyPr/>
        <a:lstStyle/>
        <a:p>
          <a:endParaRPr lang="en-US"/>
        </a:p>
      </dgm:t>
    </dgm:pt>
    <dgm:pt modelId="{5EE49E71-CEED-4489-9246-CCC68C583C2A}">
      <dgm:prSet/>
      <dgm:spPr>
        <a:xfrm>
          <a:off x="6191" y="1675525"/>
          <a:ext cx="3313318" cy="1337120"/>
        </a:xfrm>
        <a:solidFill>
          <a:srgbClr val="824F8C">
            <a:alpha val="90000"/>
            <a:tint val="40000"/>
            <a:hueOff val="0"/>
            <a:satOff val="0"/>
            <a:lumOff val="0"/>
            <a:alphaOff val="0"/>
          </a:srgbClr>
        </a:solidFill>
        <a:ln w="12700" cap="flat" cmpd="sng" algn="ctr">
          <a:solidFill>
            <a:srgbClr val="824F8C">
              <a:alpha val="90000"/>
              <a:tint val="40000"/>
              <a:hueOff val="0"/>
              <a:satOff val="0"/>
              <a:lumOff val="0"/>
              <a:alphaOff val="0"/>
            </a:srgbClr>
          </a:solidFill>
          <a:prstDash val="solid"/>
          <a:miter lim="800000"/>
        </a:ln>
        <a:effectLst/>
      </dgm:spPr>
      <dgm:t>
        <a:bodyPr/>
        <a:lstStyle/>
        <a:p>
          <a:pPr>
            <a:lnSpc>
              <a:spcPct val="100000"/>
            </a:lnSpc>
          </a:pPr>
          <a:r>
            <a:rPr lang="en-US" dirty="0">
              <a:solidFill>
                <a:srgbClr val="000000">
                  <a:hueOff val="0"/>
                  <a:satOff val="0"/>
                  <a:lumOff val="0"/>
                  <a:alphaOff val="0"/>
                </a:srgbClr>
              </a:solidFill>
              <a:latin typeface="Book Antiqua" panose="02040602050305030304" pitchFamily="18" charset="0"/>
              <a:ea typeface="+mn-ea"/>
              <a:cs typeface="+mn-cs"/>
            </a:rPr>
            <a:t>Writing exercises on steroids: ‘Morning Pages’, timed sprints, applying tips from </a:t>
          </a:r>
          <a:r>
            <a:rPr lang="en-US" dirty="0" err="1">
              <a:solidFill>
                <a:srgbClr val="000000">
                  <a:hueOff val="0"/>
                  <a:satOff val="0"/>
                  <a:lumOff val="0"/>
                  <a:alphaOff val="0"/>
                </a:srgbClr>
              </a:solidFill>
              <a:latin typeface="Book Antiqua" panose="02040602050305030304" pitchFamily="18" charset="0"/>
              <a:ea typeface="+mn-ea"/>
              <a:cs typeface="+mn-cs"/>
            </a:rPr>
            <a:t>NanoWrimo</a:t>
          </a:r>
          <a:r>
            <a:rPr lang="en-US" dirty="0">
              <a:solidFill>
                <a:srgbClr val="000000">
                  <a:hueOff val="0"/>
                  <a:satOff val="0"/>
                  <a:lumOff val="0"/>
                  <a:alphaOff val="0"/>
                </a:srgbClr>
              </a:solidFill>
              <a:latin typeface="Book Antiqua" panose="02040602050305030304" pitchFamily="18" charset="0"/>
              <a:ea typeface="+mn-ea"/>
              <a:cs typeface="+mn-cs"/>
            </a:rPr>
            <a:t>.</a:t>
          </a:r>
        </a:p>
      </dgm:t>
    </dgm:pt>
    <dgm:pt modelId="{EC0049F1-868E-40CD-ACE8-9F2CC72A6923}" type="parTrans" cxnId="{53125D97-4491-4272-9981-3030FCD50729}">
      <dgm:prSet/>
      <dgm:spPr/>
      <dgm:t>
        <a:bodyPr/>
        <a:lstStyle/>
        <a:p>
          <a:endParaRPr lang="en-US"/>
        </a:p>
      </dgm:t>
    </dgm:pt>
    <dgm:pt modelId="{5878E999-4927-4567-9C3C-417DCC9939EA}" type="sibTrans" cxnId="{53125D97-4491-4272-9981-3030FCD50729}">
      <dgm:prSet/>
      <dgm:spPr/>
      <dgm:t>
        <a:bodyPr/>
        <a:lstStyle/>
        <a:p>
          <a:endParaRPr lang="en-US"/>
        </a:p>
      </dgm:t>
    </dgm:pt>
    <dgm:pt modelId="{D9ADC9B7-F527-467F-B0DF-8BC0C8912A3A}">
      <dgm:prSet/>
      <dgm:spPr>
        <a:xfrm>
          <a:off x="3427404" y="681530"/>
          <a:ext cx="3313318" cy="993995"/>
        </a:xfrm>
        <a:solidFill>
          <a:srgbClr val="824F8C">
            <a:alpha val="90000"/>
            <a:hueOff val="0"/>
            <a:satOff val="0"/>
            <a:lumOff val="0"/>
            <a:alphaOff val="-20000"/>
          </a:srgbClr>
        </a:solidFill>
        <a:ln w="12700" cap="flat" cmpd="sng" algn="ctr">
          <a:solidFill>
            <a:srgbClr val="824F8C">
              <a:alpha val="90000"/>
              <a:hueOff val="0"/>
              <a:satOff val="0"/>
              <a:lumOff val="0"/>
              <a:alphaOff val="-20000"/>
            </a:srgbClr>
          </a:solidFill>
          <a:prstDash val="solid"/>
          <a:miter lim="800000"/>
        </a:ln>
        <a:effectLst/>
      </dgm:spPr>
      <dgm:t>
        <a:bodyPr/>
        <a:lstStyle/>
        <a:p>
          <a:pPr>
            <a:lnSpc>
              <a:spcPct val="100000"/>
            </a:lnSpc>
            <a:defRPr b="1"/>
          </a:pPr>
          <a:r>
            <a:rPr lang="en-US">
              <a:solidFill>
                <a:sysClr val="window" lastClr="FFFFFF"/>
              </a:solidFill>
              <a:latin typeface="Book Antiqua" panose="02040602050305030304" pitchFamily="18" charset="0"/>
              <a:ea typeface="+mn-ea"/>
              <a:cs typeface="+mn-cs"/>
            </a:rPr>
            <a:t>Minimizing Distractions</a:t>
          </a:r>
        </a:p>
      </dgm:t>
    </dgm:pt>
    <dgm:pt modelId="{52CFC43D-34C8-490E-9AFB-82A29D3A2372}" type="parTrans" cxnId="{069B45EF-1B46-4EB8-A531-E0ADEEA2C6D8}">
      <dgm:prSet/>
      <dgm:spPr/>
      <dgm:t>
        <a:bodyPr/>
        <a:lstStyle/>
        <a:p>
          <a:endParaRPr lang="en-US"/>
        </a:p>
      </dgm:t>
    </dgm:pt>
    <dgm:pt modelId="{4BF9A97C-E0EB-4253-BAC6-88A161AB688B}" type="sibTrans" cxnId="{069B45EF-1B46-4EB8-A531-E0ADEEA2C6D8}">
      <dgm:prSet/>
      <dgm:spPr/>
      <dgm:t>
        <a:bodyPr/>
        <a:lstStyle/>
        <a:p>
          <a:endParaRPr lang="en-US"/>
        </a:p>
      </dgm:t>
    </dgm:pt>
    <dgm:pt modelId="{F0A267C8-1829-43C2-BB4D-26FB8E5A7904}">
      <dgm:prSet/>
      <dgm:spPr>
        <a:xfrm>
          <a:off x="3427404" y="1675525"/>
          <a:ext cx="3313318" cy="1337120"/>
        </a:xfrm>
        <a:solidFill>
          <a:srgbClr val="824F8C">
            <a:alpha val="90000"/>
            <a:tint val="40000"/>
            <a:hueOff val="0"/>
            <a:satOff val="0"/>
            <a:lumOff val="0"/>
            <a:alphaOff val="0"/>
          </a:srgbClr>
        </a:solidFill>
        <a:ln w="12700" cap="flat" cmpd="sng" algn="ctr">
          <a:solidFill>
            <a:srgbClr val="824F8C">
              <a:alpha val="90000"/>
              <a:tint val="40000"/>
              <a:hueOff val="0"/>
              <a:satOff val="0"/>
              <a:lumOff val="0"/>
              <a:alphaOff val="0"/>
            </a:srgbClr>
          </a:solidFill>
          <a:prstDash val="solid"/>
          <a:miter lim="800000"/>
        </a:ln>
        <a:effectLst/>
      </dgm:spPr>
      <dgm:t>
        <a:bodyPr/>
        <a:lstStyle/>
        <a:p>
          <a:pPr>
            <a:lnSpc>
              <a:spcPct val="100000"/>
            </a:lnSpc>
          </a:pPr>
          <a:r>
            <a:rPr lang="en-US" dirty="0">
              <a:solidFill>
                <a:srgbClr val="000000">
                  <a:hueOff val="0"/>
                  <a:satOff val="0"/>
                  <a:lumOff val="0"/>
                  <a:alphaOff val="0"/>
                </a:srgbClr>
              </a:solidFill>
              <a:latin typeface="Book Antiqua" panose="02040602050305030304" pitchFamily="18" charset="0"/>
              <a:ea typeface="+mn-ea"/>
              <a:cs typeface="+mn-cs"/>
            </a:rPr>
            <a:t>Ideas to restore our stolen focus and tap back into a deep flow state. </a:t>
          </a:r>
        </a:p>
      </dgm:t>
    </dgm:pt>
    <dgm:pt modelId="{F511B50B-B7DA-406B-AB3C-B19B3E64CEE8}" type="parTrans" cxnId="{0FA07ABE-3919-4394-8AD7-7F48437604CF}">
      <dgm:prSet/>
      <dgm:spPr/>
      <dgm:t>
        <a:bodyPr/>
        <a:lstStyle/>
        <a:p>
          <a:endParaRPr lang="en-US"/>
        </a:p>
      </dgm:t>
    </dgm:pt>
    <dgm:pt modelId="{6222308B-B77B-4FB6-B0D6-98EBE02C8262}" type="sibTrans" cxnId="{0FA07ABE-3919-4394-8AD7-7F48437604CF}">
      <dgm:prSet/>
      <dgm:spPr/>
      <dgm:t>
        <a:bodyPr/>
        <a:lstStyle/>
        <a:p>
          <a:endParaRPr lang="en-US"/>
        </a:p>
      </dgm:t>
    </dgm:pt>
    <dgm:pt modelId="{FDA54A07-2F68-4766-AADE-2948F6E1775F}">
      <dgm:prSet/>
      <dgm:spPr>
        <a:xfrm>
          <a:off x="6848617" y="681530"/>
          <a:ext cx="3313318" cy="993995"/>
        </a:xfrm>
        <a:solidFill>
          <a:srgbClr val="824F8C">
            <a:alpha val="90000"/>
            <a:hueOff val="0"/>
            <a:satOff val="0"/>
            <a:lumOff val="0"/>
            <a:alphaOff val="-40000"/>
          </a:srgbClr>
        </a:solidFill>
        <a:ln w="12700" cap="flat" cmpd="sng" algn="ctr">
          <a:solidFill>
            <a:srgbClr val="824F8C">
              <a:alpha val="90000"/>
              <a:hueOff val="0"/>
              <a:satOff val="0"/>
              <a:lumOff val="0"/>
              <a:alphaOff val="-40000"/>
            </a:srgbClr>
          </a:solidFill>
          <a:prstDash val="solid"/>
          <a:miter lim="800000"/>
        </a:ln>
        <a:effectLst/>
      </dgm:spPr>
      <dgm:t>
        <a:bodyPr/>
        <a:lstStyle/>
        <a:p>
          <a:pPr>
            <a:lnSpc>
              <a:spcPct val="100000"/>
            </a:lnSpc>
            <a:defRPr b="1"/>
          </a:pPr>
          <a:r>
            <a:rPr lang="en-US">
              <a:solidFill>
                <a:sysClr val="window" lastClr="FFFFFF"/>
              </a:solidFill>
              <a:latin typeface="Book Antiqua" panose="02040602050305030304" pitchFamily="18" charset="0"/>
              <a:ea typeface="+mn-ea"/>
              <a:cs typeface="+mn-cs"/>
            </a:rPr>
            <a:t>Role of Mindfulness and Intentionality</a:t>
          </a:r>
        </a:p>
      </dgm:t>
    </dgm:pt>
    <dgm:pt modelId="{74CAC6D0-8C50-43AE-902F-0581D824E93F}" type="parTrans" cxnId="{323D6FD1-B581-4B3D-A576-69B40208BC3D}">
      <dgm:prSet/>
      <dgm:spPr/>
      <dgm:t>
        <a:bodyPr/>
        <a:lstStyle/>
        <a:p>
          <a:endParaRPr lang="en-US"/>
        </a:p>
      </dgm:t>
    </dgm:pt>
    <dgm:pt modelId="{C9B28091-D28A-4999-8EAE-9D25170FB542}" type="sibTrans" cxnId="{323D6FD1-B581-4B3D-A576-69B40208BC3D}">
      <dgm:prSet/>
      <dgm:spPr/>
      <dgm:t>
        <a:bodyPr/>
        <a:lstStyle/>
        <a:p>
          <a:endParaRPr lang="en-US"/>
        </a:p>
      </dgm:t>
    </dgm:pt>
    <dgm:pt modelId="{3B9A5F28-0112-4204-92DC-EE776E55A892}">
      <dgm:prSet/>
      <dgm:spPr>
        <a:xfrm>
          <a:off x="6848617" y="1675525"/>
          <a:ext cx="3313318" cy="1337120"/>
        </a:xfrm>
        <a:solidFill>
          <a:srgbClr val="824F8C">
            <a:alpha val="90000"/>
            <a:tint val="40000"/>
            <a:hueOff val="0"/>
            <a:satOff val="0"/>
            <a:lumOff val="0"/>
            <a:alphaOff val="0"/>
          </a:srgbClr>
        </a:solidFill>
        <a:ln w="12700" cap="flat" cmpd="sng" algn="ctr">
          <a:solidFill>
            <a:srgbClr val="824F8C">
              <a:alpha val="90000"/>
              <a:tint val="40000"/>
              <a:hueOff val="0"/>
              <a:satOff val="0"/>
              <a:lumOff val="0"/>
              <a:alphaOff val="0"/>
            </a:srgbClr>
          </a:solidFill>
          <a:prstDash val="solid"/>
          <a:miter lim="800000"/>
        </a:ln>
        <a:effectLst/>
      </dgm:spPr>
      <dgm:t>
        <a:bodyPr/>
        <a:lstStyle/>
        <a:p>
          <a:pPr>
            <a:lnSpc>
              <a:spcPct val="100000"/>
            </a:lnSpc>
          </a:pPr>
          <a:r>
            <a:rPr lang="en-US" dirty="0">
              <a:solidFill>
                <a:srgbClr val="000000">
                  <a:hueOff val="0"/>
                  <a:satOff val="0"/>
                  <a:lumOff val="0"/>
                  <a:alphaOff val="0"/>
                </a:srgbClr>
              </a:solidFill>
              <a:latin typeface="Book Antiqua" panose="02040602050305030304" pitchFamily="18" charset="0"/>
              <a:ea typeface="+mn-ea"/>
              <a:cs typeface="+mn-cs"/>
            </a:rPr>
            <a:t>Benefits of mindfulness practices for enhancing focus on writing goals and reducing stress. </a:t>
          </a:r>
        </a:p>
      </dgm:t>
    </dgm:pt>
    <dgm:pt modelId="{E6D8214B-EA48-4A15-84C8-55E8E0E7FC3A}" type="parTrans" cxnId="{E797D411-8BE6-45E0-A6B3-CD08E7E8C37B}">
      <dgm:prSet/>
      <dgm:spPr/>
      <dgm:t>
        <a:bodyPr/>
        <a:lstStyle/>
        <a:p>
          <a:endParaRPr lang="en-US"/>
        </a:p>
      </dgm:t>
    </dgm:pt>
    <dgm:pt modelId="{58145DE3-2D92-4581-8B3C-9DDF920CDA40}" type="sibTrans" cxnId="{E797D411-8BE6-45E0-A6B3-CD08E7E8C37B}">
      <dgm:prSet/>
      <dgm:spPr/>
      <dgm:t>
        <a:bodyPr/>
        <a:lstStyle/>
        <a:p>
          <a:endParaRPr lang="en-US"/>
        </a:p>
      </dgm:t>
    </dgm:pt>
    <dgm:pt modelId="{716EA089-75D4-47BE-B4B8-200885D14922}" type="pres">
      <dgm:prSet presAssocID="{F58A42D2-22B4-4380-8AEC-CDAB40551EE7}" presName="root" presStyleCnt="0">
        <dgm:presLayoutVars>
          <dgm:dir/>
          <dgm:resizeHandles val="exact"/>
        </dgm:presLayoutVars>
      </dgm:prSet>
      <dgm:spPr/>
    </dgm:pt>
    <dgm:pt modelId="{E8A0705F-DF26-4354-B6AC-81EDC113C49E}" type="pres">
      <dgm:prSet presAssocID="{F679520A-26AF-4A04-A0FF-6DD8CFAFC917}" presName="compNode" presStyleCnt="0"/>
      <dgm:spPr/>
    </dgm:pt>
    <dgm:pt modelId="{C94B7E7C-F617-43FC-946A-EA8F1D6E20D1}" type="pres">
      <dgm:prSet presAssocID="{F679520A-26AF-4A04-A0FF-6DD8CFAFC917}" presName="iconRect" presStyleLbl="node1" presStyleIdx="0" presStyleCnt="3" custLinFactNeighborX="-898" custLinFactNeighborY="259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ncil"/>
        </a:ext>
      </dgm:extLst>
    </dgm:pt>
    <dgm:pt modelId="{F2DBD8EC-2126-441A-BD87-3876CD17B5BE}" type="pres">
      <dgm:prSet presAssocID="{F679520A-26AF-4A04-A0FF-6DD8CFAFC917}" presName="iconSpace" presStyleCnt="0"/>
      <dgm:spPr/>
    </dgm:pt>
    <dgm:pt modelId="{2D43406F-10A6-42B0-906F-77EA91F0AC6D}" type="pres">
      <dgm:prSet presAssocID="{F679520A-26AF-4A04-A0FF-6DD8CFAFC917}" presName="parTx" presStyleLbl="revTx" presStyleIdx="0" presStyleCnt="6">
        <dgm:presLayoutVars>
          <dgm:chMax val="0"/>
          <dgm:chPref val="0"/>
        </dgm:presLayoutVars>
      </dgm:prSet>
      <dgm:spPr/>
    </dgm:pt>
    <dgm:pt modelId="{6DB9D054-24AF-4398-83E4-48C7305EFA0F}" type="pres">
      <dgm:prSet presAssocID="{F679520A-26AF-4A04-A0FF-6DD8CFAFC917}" presName="txSpace" presStyleCnt="0"/>
      <dgm:spPr/>
    </dgm:pt>
    <dgm:pt modelId="{E7501C65-44AE-4042-A219-568EB632C444}" type="pres">
      <dgm:prSet presAssocID="{F679520A-26AF-4A04-A0FF-6DD8CFAFC917}" presName="desTx" presStyleLbl="revTx" presStyleIdx="1" presStyleCnt="6">
        <dgm:presLayoutVars/>
      </dgm:prSet>
      <dgm:spPr/>
    </dgm:pt>
    <dgm:pt modelId="{C5873479-ED97-45C9-90CB-C4230095B332}" type="pres">
      <dgm:prSet presAssocID="{A021B86B-98B8-4EBA-9CD1-BA058DC1B9D0}" presName="sibTrans" presStyleCnt="0"/>
      <dgm:spPr/>
    </dgm:pt>
    <dgm:pt modelId="{145EAD29-763F-4BC6-9642-B7570CB6BB0C}" type="pres">
      <dgm:prSet presAssocID="{D9ADC9B7-F527-467F-B0DF-8BC0C8912A3A}" presName="compNode" presStyleCnt="0"/>
      <dgm:spPr/>
    </dgm:pt>
    <dgm:pt modelId="{103C8B8F-3F74-49DE-8645-66DD3D43B1E1}" type="pres">
      <dgm:prSet presAssocID="{D9ADC9B7-F527-467F-B0DF-8BC0C8912A3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ute Ringer"/>
        </a:ext>
      </dgm:extLst>
    </dgm:pt>
    <dgm:pt modelId="{654EC89B-CA05-4B2E-ABE7-EF8B2FE1F070}" type="pres">
      <dgm:prSet presAssocID="{D9ADC9B7-F527-467F-B0DF-8BC0C8912A3A}" presName="iconSpace" presStyleCnt="0"/>
      <dgm:spPr/>
    </dgm:pt>
    <dgm:pt modelId="{AA646A20-6586-4331-AF07-BDE50E3AC849}" type="pres">
      <dgm:prSet presAssocID="{D9ADC9B7-F527-467F-B0DF-8BC0C8912A3A}" presName="parTx" presStyleLbl="revTx" presStyleIdx="2" presStyleCnt="6">
        <dgm:presLayoutVars>
          <dgm:chMax val="0"/>
          <dgm:chPref val="0"/>
        </dgm:presLayoutVars>
      </dgm:prSet>
      <dgm:spPr/>
    </dgm:pt>
    <dgm:pt modelId="{11B2D6E6-2338-40BB-9B77-ADC20E3CFD6C}" type="pres">
      <dgm:prSet presAssocID="{D9ADC9B7-F527-467F-B0DF-8BC0C8912A3A}" presName="txSpace" presStyleCnt="0"/>
      <dgm:spPr/>
    </dgm:pt>
    <dgm:pt modelId="{8264439B-38C7-42A3-905F-B85726827606}" type="pres">
      <dgm:prSet presAssocID="{D9ADC9B7-F527-467F-B0DF-8BC0C8912A3A}" presName="desTx" presStyleLbl="revTx" presStyleIdx="3" presStyleCnt="6">
        <dgm:presLayoutVars/>
      </dgm:prSet>
      <dgm:spPr/>
    </dgm:pt>
    <dgm:pt modelId="{D0D77B82-53E2-45D6-9B32-E5DA75BD6731}" type="pres">
      <dgm:prSet presAssocID="{4BF9A97C-E0EB-4253-BAC6-88A161AB688B}" presName="sibTrans" presStyleCnt="0"/>
      <dgm:spPr/>
    </dgm:pt>
    <dgm:pt modelId="{A6B79A65-EC2C-40A9-BA89-003A2B7A495C}" type="pres">
      <dgm:prSet presAssocID="{FDA54A07-2F68-4766-AADE-2948F6E1775F}" presName="compNode" presStyleCnt="0"/>
      <dgm:spPr/>
    </dgm:pt>
    <dgm:pt modelId="{D3CA346B-7564-4BF2-A37A-297BDB15C5BF}" type="pres">
      <dgm:prSet presAssocID="{FDA54A07-2F68-4766-AADE-2948F6E1775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B0365D00-0F2D-4BBB-A48E-A38DFC49A300}" type="pres">
      <dgm:prSet presAssocID="{FDA54A07-2F68-4766-AADE-2948F6E1775F}" presName="iconSpace" presStyleCnt="0"/>
      <dgm:spPr/>
    </dgm:pt>
    <dgm:pt modelId="{81881223-0E3A-4E2F-8CF6-B3270B6679AC}" type="pres">
      <dgm:prSet presAssocID="{FDA54A07-2F68-4766-AADE-2948F6E1775F}" presName="parTx" presStyleLbl="revTx" presStyleIdx="4" presStyleCnt="6">
        <dgm:presLayoutVars>
          <dgm:chMax val="0"/>
          <dgm:chPref val="0"/>
        </dgm:presLayoutVars>
      </dgm:prSet>
      <dgm:spPr/>
    </dgm:pt>
    <dgm:pt modelId="{60473101-E05E-443F-BF3E-4FB7024F1F53}" type="pres">
      <dgm:prSet presAssocID="{FDA54A07-2F68-4766-AADE-2948F6E1775F}" presName="txSpace" presStyleCnt="0"/>
      <dgm:spPr/>
    </dgm:pt>
    <dgm:pt modelId="{9DE74131-3D28-40CC-9E92-64DF3BB6FDC9}" type="pres">
      <dgm:prSet presAssocID="{FDA54A07-2F68-4766-AADE-2948F6E1775F}" presName="desTx" presStyleLbl="revTx" presStyleIdx="5" presStyleCnt="6">
        <dgm:presLayoutVars/>
      </dgm:prSet>
      <dgm:spPr/>
    </dgm:pt>
  </dgm:ptLst>
  <dgm:cxnLst>
    <dgm:cxn modelId="{27D7E00B-51F9-415B-9463-A75794130EC8}" type="presOf" srcId="{FDA54A07-2F68-4766-AADE-2948F6E1775F}" destId="{81881223-0E3A-4E2F-8CF6-B3270B6679AC}" srcOrd="0" destOrd="0" presId="urn:microsoft.com/office/officeart/2018/5/layout/CenteredIconLabelDescriptionList"/>
    <dgm:cxn modelId="{E797D411-8BE6-45E0-A6B3-CD08E7E8C37B}" srcId="{FDA54A07-2F68-4766-AADE-2948F6E1775F}" destId="{3B9A5F28-0112-4204-92DC-EE776E55A892}" srcOrd="0" destOrd="0" parTransId="{E6D8214B-EA48-4A15-84C8-55E8E0E7FC3A}" sibTransId="{58145DE3-2D92-4581-8B3C-9DDF920CDA40}"/>
    <dgm:cxn modelId="{B722321E-39D8-4B89-B585-E25C873D03CC}" type="presOf" srcId="{F0A267C8-1829-43C2-BB4D-26FB8E5A7904}" destId="{8264439B-38C7-42A3-905F-B85726827606}" srcOrd="0" destOrd="0" presId="urn:microsoft.com/office/officeart/2018/5/layout/CenteredIconLabelDescriptionList"/>
    <dgm:cxn modelId="{32E42D1F-4744-4F97-88A3-3DA425E2CFFE}" type="presOf" srcId="{F58A42D2-22B4-4380-8AEC-CDAB40551EE7}" destId="{716EA089-75D4-47BE-B4B8-200885D14922}" srcOrd="0" destOrd="0" presId="urn:microsoft.com/office/officeart/2018/5/layout/CenteredIconLabelDescriptionList"/>
    <dgm:cxn modelId="{668DC93B-E8E5-4BD6-8C4C-E059EBE7C548}" type="presOf" srcId="{F679520A-26AF-4A04-A0FF-6DD8CFAFC917}" destId="{2D43406F-10A6-42B0-906F-77EA91F0AC6D}" srcOrd="0" destOrd="0" presId="urn:microsoft.com/office/officeart/2018/5/layout/CenteredIconLabelDescriptionList"/>
    <dgm:cxn modelId="{1940C642-FBBE-4AB4-B53B-50025D2E98C8}" type="presOf" srcId="{D9ADC9B7-F527-467F-B0DF-8BC0C8912A3A}" destId="{AA646A20-6586-4331-AF07-BDE50E3AC849}" srcOrd="0" destOrd="0" presId="urn:microsoft.com/office/officeart/2018/5/layout/CenteredIconLabelDescriptionList"/>
    <dgm:cxn modelId="{0227376B-978D-44BB-9B5E-45E5BF17DA22}" type="presOf" srcId="{3B9A5F28-0112-4204-92DC-EE776E55A892}" destId="{9DE74131-3D28-40CC-9E92-64DF3BB6FDC9}" srcOrd="0" destOrd="0" presId="urn:microsoft.com/office/officeart/2018/5/layout/CenteredIconLabelDescriptionList"/>
    <dgm:cxn modelId="{53125D97-4491-4272-9981-3030FCD50729}" srcId="{F679520A-26AF-4A04-A0FF-6DD8CFAFC917}" destId="{5EE49E71-CEED-4489-9246-CCC68C583C2A}" srcOrd="0" destOrd="0" parTransId="{EC0049F1-868E-40CD-ACE8-9F2CC72A6923}" sibTransId="{5878E999-4927-4567-9C3C-417DCC9939EA}"/>
    <dgm:cxn modelId="{AA49FAA0-2FE0-493F-9E4B-E0A445C2A441}" type="presOf" srcId="{5EE49E71-CEED-4489-9246-CCC68C583C2A}" destId="{E7501C65-44AE-4042-A219-568EB632C444}" srcOrd="0" destOrd="0" presId="urn:microsoft.com/office/officeart/2018/5/layout/CenteredIconLabelDescriptionList"/>
    <dgm:cxn modelId="{0FA07ABE-3919-4394-8AD7-7F48437604CF}" srcId="{D9ADC9B7-F527-467F-B0DF-8BC0C8912A3A}" destId="{F0A267C8-1829-43C2-BB4D-26FB8E5A7904}" srcOrd="0" destOrd="0" parTransId="{F511B50B-B7DA-406B-AB3C-B19B3E64CEE8}" sibTransId="{6222308B-B77B-4FB6-B0D6-98EBE02C8262}"/>
    <dgm:cxn modelId="{323D6FD1-B581-4B3D-A576-69B40208BC3D}" srcId="{F58A42D2-22B4-4380-8AEC-CDAB40551EE7}" destId="{FDA54A07-2F68-4766-AADE-2948F6E1775F}" srcOrd="2" destOrd="0" parTransId="{74CAC6D0-8C50-43AE-902F-0581D824E93F}" sibTransId="{C9B28091-D28A-4999-8EAE-9D25170FB542}"/>
    <dgm:cxn modelId="{1E2454EA-6098-4A91-A427-47C11B15F490}" srcId="{F58A42D2-22B4-4380-8AEC-CDAB40551EE7}" destId="{F679520A-26AF-4A04-A0FF-6DD8CFAFC917}" srcOrd="0" destOrd="0" parTransId="{DB75390F-06FA-4418-A770-E1D305076065}" sibTransId="{A021B86B-98B8-4EBA-9CD1-BA058DC1B9D0}"/>
    <dgm:cxn modelId="{069B45EF-1B46-4EB8-A531-E0ADEEA2C6D8}" srcId="{F58A42D2-22B4-4380-8AEC-CDAB40551EE7}" destId="{D9ADC9B7-F527-467F-B0DF-8BC0C8912A3A}" srcOrd="1" destOrd="0" parTransId="{52CFC43D-34C8-490E-9AFB-82A29D3A2372}" sibTransId="{4BF9A97C-E0EB-4253-BAC6-88A161AB688B}"/>
    <dgm:cxn modelId="{8812DC9A-5D64-45E5-BD57-4D499E523C0F}" type="presParOf" srcId="{716EA089-75D4-47BE-B4B8-200885D14922}" destId="{E8A0705F-DF26-4354-B6AC-81EDC113C49E}" srcOrd="0" destOrd="0" presId="urn:microsoft.com/office/officeart/2018/5/layout/CenteredIconLabelDescriptionList"/>
    <dgm:cxn modelId="{6CA39073-B10F-444C-843B-7E46D73A8A8B}" type="presParOf" srcId="{E8A0705F-DF26-4354-B6AC-81EDC113C49E}" destId="{C94B7E7C-F617-43FC-946A-EA8F1D6E20D1}" srcOrd="0" destOrd="0" presId="urn:microsoft.com/office/officeart/2018/5/layout/CenteredIconLabelDescriptionList"/>
    <dgm:cxn modelId="{F3B3B800-F96F-40B3-AD49-682AA9FA8A0F}" type="presParOf" srcId="{E8A0705F-DF26-4354-B6AC-81EDC113C49E}" destId="{F2DBD8EC-2126-441A-BD87-3876CD17B5BE}" srcOrd="1" destOrd="0" presId="urn:microsoft.com/office/officeart/2018/5/layout/CenteredIconLabelDescriptionList"/>
    <dgm:cxn modelId="{5D93ADCC-DE3B-493E-9088-BCAC2E1B74B2}" type="presParOf" srcId="{E8A0705F-DF26-4354-B6AC-81EDC113C49E}" destId="{2D43406F-10A6-42B0-906F-77EA91F0AC6D}" srcOrd="2" destOrd="0" presId="urn:microsoft.com/office/officeart/2018/5/layout/CenteredIconLabelDescriptionList"/>
    <dgm:cxn modelId="{6CC75C48-310B-4B5B-A9D0-99F6D915D217}" type="presParOf" srcId="{E8A0705F-DF26-4354-B6AC-81EDC113C49E}" destId="{6DB9D054-24AF-4398-83E4-48C7305EFA0F}" srcOrd="3" destOrd="0" presId="urn:microsoft.com/office/officeart/2018/5/layout/CenteredIconLabelDescriptionList"/>
    <dgm:cxn modelId="{7FCA6E57-AF5A-453D-80F5-9BBC53EA5C96}" type="presParOf" srcId="{E8A0705F-DF26-4354-B6AC-81EDC113C49E}" destId="{E7501C65-44AE-4042-A219-568EB632C444}" srcOrd="4" destOrd="0" presId="urn:microsoft.com/office/officeart/2018/5/layout/CenteredIconLabelDescriptionList"/>
    <dgm:cxn modelId="{B2D03DF6-F39B-4160-AC2D-B1D160C728A0}" type="presParOf" srcId="{716EA089-75D4-47BE-B4B8-200885D14922}" destId="{C5873479-ED97-45C9-90CB-C4230095B332}" srcOrd="1" destOrd="0" presId="urn:microsoft.com/office/officeart/2018/5/layout/CenteredIconLabelDescriptionList"/>
    <dgm:cxn modelId="{CDF5FED5-4BF2-49ED-9A10-59249D8D4D63}" type="presParOf" srcId="{716EA089-75D4-47BE-B4B8-200885D14922}" destId="{145EAD29-763F-4BC6-9642-B7570CB6BB0C}" srcOrd="2" destOrd="0" presId="urn:microsoft.com/office/officeart/2018/5/layout/CenteredIconLabelDescriptionList"/>
    <dgm:cxn modelId="{08827F3D-96E0-4EC3-A88F-91DD7250E53B}" type="presParOf" srcId="{145EAD29-763F-4BC6-9642-B7570CB6BB0C}" destId="{103C8B8F-3F74-49DE-8645-66DD3D43B1E1}" srcOrd="0" destOrd="0" presId="urn:microsoft.com/office/officeart/2018/5/layout/CenteredIconLabelDescriptionList"/>
    <dgm:cxn modelId="{7F4BBFAF-FA28-4A9F-9432-52E88963B4DE}" type="presParOf" srcId="{145EAD29-763F-4BC6-9642-B7570CB6BB0C}" destId="{654EC89B-CA05-4B2E-ABE7-EF8B2FE1F070}" srcOrd="1" destOrd="0" presId="urn:microsoft.com/office/officeart/2018/5/layout/CenteredIconLabelDescriptionList"/>
    <dgm:cxn modelId="{7541E45F-8970-454A-805F-27124A915FE5}" type="presParOf" srcId="{145EAD29-763F-4BC6-9642-B7570CB6BB0C}" destId="{AA646A20-6586-4331-AF07-BDE50E3AC849}" srcOrd="2" destOrd="0" presId="urn:microsoft.com/office/officeart/2018/5/layout/CenteredIconLabelDescriptionList"/>
    <dgm:cxn modelId="{A1941F09-C0F6-4577-BBFC-5F1F3EB4621B}" type="presParOf" srcId="{145EAD29-763F-4BC6-9642-B7570CB6BB0C}" destId="{11B2D6E6-2338-40BB-9B77-ADC20E3CFD6C}" srcOrd="3" destOrd="0" presId="urn:microsoft.com/office/officeart/2018/5/layout/CenteredIconLabelDescriptionList"/>
    <dgm:cxn modelId="{8D43BF87-8484-46FD-9B31-A4A5A4B43B36}" type="presParOf" srcId="{145EAD29-763F-4BC6-9642-B7570CB6BB0C}" destId="{8264439B-38C7-42A3-905F-B85726827606}" srcOrd="4" destOrd="0" presId="urn:microsoft.com/office/officeart/2018/5/layout/CenteredIconLabelDescriptionList"/>
    <dgm:cxn modelId="{587C56AE-C408-42F4-9DB7-F2F94BE3548C}" type="presParOf" srcId="{716EA089-75D4-47BE-B4B8-200885D14922}" destId="{D0D77B82-53E2-45D6-9B32-E5DA75BD6731}" srcOrd="3" destOrd="0" presId="urn:microsoft.com/office/officeart/2018/5/layout/CenteredIconLabelDescriptionList"/>
    <dgm:cxn modelId="{614930DB-0538-420F-9B74-F443E98B430A}" type="presParOf" srcId="{716EA089-75D4-47BE-B4B8-200885D14922}" destId="{A6B79A65-EC2C-40A9-BA89-003A2B7A495C}" srcOrd="4" destOrd="0" presId="urn:microsoft.com/office/officeart/2018/5/layout/CenteredIconLabelDescriptionList"/>
    <dgm:cxn modelId="{8CCBBCDD-A3D4-40E1-BE60-05B7BA8D263E}" type="presParOf" srcId="{A6B79A65-EC2C-40A9-BA89-003A2B7A495C}" destId="{D3CA346B-7564-4BF2-A37A-297BDB15C5BF}" srcOrd="0" destOrd="0" presId="urn:microsoft.com/office/officeart/2018/5/layout/CenteredIconLabelDescriptionList"/>
    <dgm:cxn modelId="{56631AF4-905C-4F6F-AE65-B20F81B9E6AE}" type="presParOf" srcId="{A6B79A65-EC2C-40A9-BA89-003A2B7A495C}" destId="{B0365D00-0F2D-4BBB-A48E-A38DFC49A300}" srcOrd="1" destOrd="0" presId="urn:microsoft.com/office/officeart/2018/5/layout/CenteredIconLabelDescriptionList"/>
    <dgm:cxn modelId="{2BA7C99C-BD12-4339-8F26-69F6DDD45577}" type="presParOf" srcId="{A6B79A65-EC2C-40A9-BA89-003A2B7A495C}" destId="{81881223-0E3A-4E2F-8CF6-B3270B6679AC}" srcOrd="2" destOrd="0" presId="urn:microsoft.com/office/officeart/2018/5/layout/CenteredIconLabelDescriptionList"/>
    <dgm:cxn modelId="{2C707DE9-2D90-4FD4-80F2-A2A946D371E4}" type="presParOf" srcId="{A6B79A65-EC2C-40A9-BA89-003A2B7A495C}" destId="{60473101-E05E-443F-BF3E-4FB7024F1F53}" srcOrd="3" destOrd="0" presId="urn:microsoft.com/office/officeart/2018/5/layout/CenteredIconLabelDescriptionList"/>
    <dgm:cxn modelId="{FF6F4FA9-EA0B-4D52-B481-E1CA1BA09793}" type="presParOf" srcId="{A6B79A65-EC2C-40A9-BA89-003A2B7A495C}" destId="{9DE74131-3D28-40CC-9E92-64DF3BB6FDC9}"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B7E7C-F617-43FC-946A-EA8F1D6E20D1}">
      <dsp:nvSpPr>
        <dsp:cNvPr id="0" name=""/>
        <dsp:cNvSpPr/>
      </dsp:nvSpPr>
      <dsp:spPr>
        <a:xfrm>
          <a:off x="979600" y="628519"/>
          <a:ext cx="1061648" cy="10616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D43406F-10A6-42B0-906F-77EA91F0AC6D}">
      <dsp:nvSpPr>
        <dsp:cNvPr id="0" name=""/>
        <dsp:cNvSpPr/>
      </dsp:nvSpPr>
      <dsp:spPr>
        <a:xfrm>
          <a:off x="3317" y="1748596"/>
          <a:ext cx="3033281" cy="454992"/>
        </a:xfrm>
        <a:prstGeom prst="rect">
          <a:avLst/>
        </a:prstGeom>
        <a:solidFill>
          <a:srgbClr val="824F8C">
            <a:alpha val="90000"/>
            <a:hueOff val="0"/>
            <a:satOff val="0"/>
            <a:lumOff val="0"/>
            <a:alphaOff val="0"/>
          </a:srgbClr>
        </a:solidFill>
        <a:ln w="12700" cap="flat" cmpd="sng" algn="ctr">
          <a:solidFill>
            <a:srgbClr val="824F8C">
              <a:alpha val="90000"/>
              <a:hueOff val="0"/>
              <a:satOff val="0"/>
              <a:lumOff val="0"/>
              <a:alphaOff val="0"/>
            </a:srgb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solidFill>
                <a:sysClr val="window" lastClr="FFFFFF"/>
              </a:solidFill>
              <a:latin typeface="Book Antiqua" panose="02040602050305030304" pitchFamily="18" charset="0"/>
              <a:ea typeface="+mn-ea"/>
              <a:cs typeface="+mn-cs"/>
            </a:rPr>
            <a:t>Non-Traditional Methods</a:t>
          </a:r>
        </a:p>
      </dsp:txBody>
      <dsp:txXfrm>
        <a:off x="3317" y="1748596"/>
        <a:ext cx="3033281" cy="454992"/>
      </dsp:txXfrm>
    </dsp:sp>
    <dsp:sp modelId="{E7501C65-44AE-4042-A219-568EB632C444}">
      <dsp:nvSpPr>
        <dsp:cNvPr id="0" name=""/>
        <dsp:cNvSpPr/>
      </dsp:nvSpPr>
      <dsp:spPr>
        <a:xfrm>
          <a:off x="3317" y="2243564"/>
          <a:ext cx="3033281" cy="356193"/>
        </a:xfrm>
        <a:prstGeom prst="rect">
          <a:avLst/>
        </a:prstGeom>
        <a:solidFill>
          <a:srgbClr val="824F8C">
            <a:alpha val="90000"/>
            <a:tint val="40000"/>
            <a:hueOff val="0"/>
            <a:satOff val="0"/>
            <a:lumOff val="0"/>
            <a:alphaOff val="0"/>
          </a:srgbClr>
        </a:solidFill>
        <a:ln w="12700" cap="flat" cmpd="sng" algn="ctr">
          <a:solidFill>
            <a:srgbClr val="824F8C">
              <a:alpha val="90000"/>
              <a:tint val="40000"/>
              <a:hueOff val="0"/>
              <a:satOff val="0"/>
              <a:lumOff val="0"/>
              <a:alphaOff val="0"/>
            </a:srgb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solidFill>
                <a:srgbClr val="000000">
                  <a:hueOff val="0"/>
                  <a:satOff val="0"/>
                  <a:lumOff val="0"/>
                  <a:alphaOff val="0"/>
                </a:srgbClr>
              </a:solidFill>
              <a:latin typeface="Book Antiqua" panose="02040602050305030304" pitchFamily="18" charset="0"/>
              <a:ea typeface="+mn-ea"/>
              <a:cs typeface="+mn-cs"/>
            </a:rPr>
            <a:t>Writing exercises on steroids: ‘Morning Pages’, timed sprints, applying tips from </a:t>
          </a:r>
          <a:r>
            <a:rPr lang="en-US" sz="1100" kern="1200" dirty="0" err="1">
              <a:solidFill>
                <a:srgbClr val="000000">
                  <a:hueOff val="0"/>
                  <a:satOff val="0"/>
                  <a:lumOff val="0"/>
                  <a:alphaOff val="0"/>
                </a:srgbClr>
              </a:solidFill>
              <a:latin typeface="Book Antiqua" panose="02040602050305030304" pitchFamily="18" charset="0"/>
              <a:ea typeface="+mn-ea"/>
              <a:cs typeface="+mn-cs"/>
            </a:rPr>
            <a:t>NanoWrimo</a:t>
          </a:r>
          <a:r>
            <a:rPr lang="en-US" sz="1100" kern="1200" dirty="0">
              <a:solidFill>
                <a:srgbClr val="000000">
                  <a:hueOff val="0"/>
                  <a:satOff val="0"/>
                  <a:lumOff val="0"/>
                  <a:alphaOff val="0"/>
                </a:srgbClr>
              </a:solidFill>
              <a:latin typeface="Book Antiqua" panose="02040602050305030304" pitchFamily="18" charset="0"/>
              <a:ea typeface="+mn-ea"/>
              <a:cs typeface="+mn-cs"/>
            </a:rPr>
            <a:t>.</a:t>
          </a:r>
        </a:p>
      </dsp:txBody>
      <dsp:txXfrm>
        <a:off x="3317" y="2243564"/>
        <a:ext cx="3033281" cy="356193"/>
      </dsp:txXfrm>
    </dsp:sp>
    <dsp:sp modelId="{103C8B8F-3F74-49DE-8645-66DD3D43B1E1}">
      <dsp:nvSpPr>
        <dsp:cNvPr id="0" name=""/>
        <dsp:cNvSpPr/>
      </dsp:nvSpPr>
      <dsp:spPr>
        <a:xfrm>
          <a:off x="4553239" y="601001"/>
          <a:ext cx="1061648" cy="10616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A646A20-6586-4331-AF07-BDE50E3AC849}">
      <dsp:nvSpPr>
        <dsp:cNvPr id="0" name=""/>
        <dsp:cNvSpPr/>
      </dsp:nvSpPr>
      <dsp:spPr>
        <a:xfrm>
          <a:off x="3567423" y="1748596"/>
          <a:ext cx="3033281" cy="454992"/>
        </a:xfrm>
        <a:prstGeom prst="rect">
          <a:avLst/>
        </a:prstGeom>
        <a:solidFill>
          <a:srgbClr val="824F8C">
            <a:alpha val="90000"/>
            <a:hueOff val="0"/>
            <a:satOff val="0"/>
            <a:lumOff val="0"/>
            <a:alphaOff val="-20000"/>
          </a:srgbClr>
        </a:solidFill>
        <a:ln w="12700" cap="flat" cmpd="sng" algn="ctr">
          <a:solidFill>
            <a:srgbClr val="824F8C">
              <a:alpha val="90000"/>
              <a:hueOff val="0"/>
              <a:satOff val="0"/>
              <a:lumOff val="0"/>
              <a:alphaOff val="-20000"/>
            </a:srgb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solidFill>
                <a:sysClr val="window" lastClr="FFFFFF"/>
              </a:solidFill>
              <a:latin typeface="Book Antiqua" panose="02040602050305030304" pitchFamily="18" charset="0"/>
              <a:ea typeface="+mn-ea"/>
              <a:cs typeface="+mn-cs"/>
            </a:rPr>
            <a:t>Minimizing Distractions</a:t>
          </a:r>
        </a:p>
      </dsp:txBody>
      <dsp:txXfrm>
        <a:off x="3567423" y="1748596"/>
        <a:ext cx="3033281" cy="454992"/>
      </dsp:txXfrm>
    </dsp:sp>
    <dsp:sp modelId="{8264439B-38C7-42A3-905F-B85726827606}">
      <dsp:nvSpPr>
        <dsp:cNvPr id="0" name=""/>
        <dsp:cNvSpPr/>
      </dsp:nvSpPr>
      <dsp:spPr>
        <a:xfrm>
          <a:off x="3567423" y="2243564"/>
          <a:ext cx="3033281" cy="356193"/>
        </a:xfrm>
        <a:prstGeom prst="rect">
          <a:avLst/>
        </a:prstGeom>
        <a:solidFill>
          <a:srgbClr val="824F8C">
            <a:alpha val="90000"/>
            <a:tint val="40000"/>
            <a:hueOff val="0"/>
            <a:satOff val="0"/>
            <a:lumOff val="0"/>
            <a:alphaOff val="0"/>
          </a:srgbClr>
        </a:solidFill>
        <a:ln w="12700" cap="flat" cmpd="sng" algn="ctr">
          <a:solidFill>
            <a:srgbClr val="824F8C">
              <a:alpha val="90000"/>
              <a:tint val="40000"/>
              <a:hueOff val="0"/>
              <a:satOff val="0"/>
              <a:lumOff val="0"/>
              <a:alphaOff val="0"/>
            </a:srgb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solidFill>
                <a:srgbClr val="000000">
                  <a:hueOff val="0"/>
                  <a:satOff val="0"/>
                  <a:lumOff val="0"/>
                  <a:alphaOff val="0"/>
                </a:srgbClr>
              </a:solidFill>
              <a:latin typeface="Book Antiqua" panose="02040602050305030304" pitchFamily="18" charset="0"/>
              <a:ea typeface="+mn-ea"/>
              <a:cs typeface="+mn-cs"/>
            </a:rPr>
            <a:t>Ideas to restore our stolen focus and tap back into a deep flow state. </a:t>
          </a:r>
        </a:p>
      </dsp:txBody>
      <dsp:txXfrm>
        <a:off x="3567423" y="2243564"/>
        <a:ext cx="3033281" cy="356193"/>
      </dsp:txXfrm>
    </dsp:sp>
    <dsp:sp modelId="{D3CA346B-7564-4BF2-A37A-297BDB15C5BF}">
      <dsp:nvSpPr>
        <dsp:cNvPr id="0" name=""/>
        <dsp:cNvSpPr/>
      </dsp:nvSpPr>
      <dsp:spPr>
        <a:xfrm>
          <a:off x="8117345" y="601001"/>
          <a:ext cx="1061648" cy="10616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1881223-0E3A-4E2F-8CF6-B3270B6679AC}">
      <dsp:nvSpPr>
        <dsp:cNvPr id="0" name=""/>
        <dsp:cNvSpPr/>
      </dsp:nvSpPr>
      <dsp:spPr>
        <a:xfrm>
          <a:off x="7131528" y="1748596"/>
          <a:ext cx="3033281" cy="454992"/>
        </a:xfrm>
        <a:prstGeom prst="rect">
          <a:avLst/>
        </a:prstGeom>
        <a:solidFill>
          <a:srgbClr val="824F8C">
            <a:alpha val="90000"/>
            <a:hueOff val="0"/>
            <a:satOff val="0"/>
            <a:lumOff val="0"/>
            <a:alphaOff val="-40000"/>
          </a:srgbClr>
        </a:solidFill>
        <a:ln w="12700" cap="flat" cmpd="sng" algn="ctr">
          <a:solidFill>
            <a:srgbClr val="824F8C">
              <a:alpha val="90000"/>
              <a:hueOff val="0"/>
              <a:satOff val="0"/>
              <a:lumOff val="0"/>
              <a:alphaOff val="-40000"/>
            </a:srgb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solidFill>
                <a:sysClr val="window" lastClr="FFFFFF"/>
              </a:solidFill>
              <a:latin typeface="Book Antiqua" panose="02040602050305030304" pitchFamily="18" charset="0"/>
              <a:ea typeface="+mn-ea"/>
              <a:cs typeface="+mn-cs"/>
            </a:rPr>
            <a:t>Role of Mindfulness and Intentionality</a:t>
          </a:r>
        </a:p>
      </dsp:txBody>
      <dsp:txXfrm>
        <a:off x="7131528" y="1748596"/>
        <a:ext cx="3033281" cy="454992"/>
      </dsp:txXfrm>
    </dsp:sp>
    <dsp:sp modelId="{9DE74131-3D28-40CC-9E92-64DF3BB6FDC9}">
      <dsp:nvSpPr>
        <dsp:cNvPr id="0" name=""/>
        <dsp:cNvSpPr/>
      </dsp:nvSpPr>
      <dsp:spPr>
        <a:xfrm>
          <a:off x="7131528" y="2243564"/>
          <a:ext cx="3033281" cy="356193"/>
        </a:xfrm>
        <a:prstGeom prst="rect">
          <a:avLst/>
        </a:prstGeom>
        <a:solidFill>
          <a:srgbClr val="824F8C">
            <a:alpha val="90000"/>
            <a:tint val="40000"/>
            <a:hueOff val="0"/>
            <a:satOff val="0"/>
            <a:lumOff val="0"/>
            <a:alphaOff val="0"/>
          </a:srgbClr>
        </a:solidFill>
        <a:ln w="12700" cap="flat" cmpd="sng" algn="ctr">
          <a:solidFill>
            <a:srgbClr val="824F8C">
              <a:alpha val="90000"/>
              <a:tint val="40000"/>
              <a:hueOff val="0"/>
              <a:satOff val="0"/>
              <a:lumOff val="0"/>
              <a:alphaOff val="0"/>
            </a:srgb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solidFill>
                <a:srgbClr val="000000">
                  <a:hueOff val="0"/>
                  <a:satOff val="0"/>
                  <a:lumOff val="0"/>
                  <a:alphaOff val="0"/>
                </a:srgbClr>
              </a:solidFill>
              <a:latin typeface="Book Antiqua" panose="02040602050305030304" pitchFamily="18" charset="0"/>
              <a:ea typeface="+mn-ea"/>
              <a:cs typeface="+mn-cs"/>
            </a:rPr>
            <a:t>Benefits of mindfulness practices for enhancing focus on writing goals and reducing stress. </a:t>
          </a:r>
        </a:p>
      </dsp:txBody>
      <dsp:txXfrm>
        <a:off x="7131528" y="2243564"/>
        <a:ext cx="3033281" cy="356193"/>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FB3EE-911A-4FC1-8C27-98E4F5EA11B9}"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650F7-F931-4677-B3B7-E2AB8ED8A734}" type="slidenum">
              <a:rPr lang="en-US" smtClean="0"/>
              <a:t>‹#›</a:t>
            </a:fld>
            <a:endParaRPr lang="en-US"/>
          </a:p>
        </p:txBody>
      </p:sp>
    </p:spTree>
    <p:extLst>
      <p:ext uri="{BB962C8B-B14F-4D97-AF65-F5344CB8AC3E}">
        <p14:creationId xmlns:p14="http://schemas.microsoft.com/office/powerpoint/2010/main" val="3578527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Welcome to "A Time Turner and a Muse with Soquel Baumgardner"</a:t>
            </a:r>
          </a:p>
          <a:p>
            <a:endParaRPr lang="en-US" dirty="0"/>
          </a:p>
          <a:p>
            <a:r>
              <a:rPr lang="en-US" dirty="0"/>
              <a:t>Because it's impossible to cram 48 hours into our day, we've got to prioritize our most valuable commodity: time</a:t>
            </a:r>
          </a:p>
          <a:p>
            <a:r>
              <a:rPr lang="en-US" dirty="0"/>
              <a:t>This class will discuss ways that we as writers can be more productive in less of it without feeling stressed out</a:t>
            </a:r>
          </a:p>
          <a:p>
            <a:r>
              <a:rPr lang="en-US" dirty="0"/>
              <a:t>The result will be finding the ideal time to write for our personal chronotypes, training our families and others to respect our writing time, and implementing fair workload practices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544625-0ADF-4414-89A2-9E135F0C8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808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78206E"/>
                </a:solidFill>
                <a:effectLst/>
                <a:latin typeface="Times New Roman" panose="02020603050405020304" pitchFamily="18" charset="0"/>
                <a:ea typeface="Aptos" panose="020B0004020202020204" pitchFamily="34" charset="0"/>
              </a:rPr>
              <a:t>Emphasize the positive impact that prioritizing writing can have on writers' mental health, career aspirations, and overall fulfillment.</a:t>
            </a:r>
          </a:p>
          <a:p>
            <a:endParaRPr lang="en-US" sz="1800" dirty="0">
              <a:solidFill>
                <a:srgbClr val="78206E"/>
              </a:solidFill>
              <a:effectLst/>
              <a:latin typeface="Times New Roman" panose="02020603050405020304" pitchFamily="18" charset="0"/>
              <a:ea typeface="Aptos" panose="020B0004020202020204" pitchFamily="34" charset="0"/>
            </a:endParaRPr>
          </a:p>
          <a:p>
            <a:r>
              <a:rPr lang="en-US" sz="1800" dirty="0">
                <a:solidFill>
                  <a:srgbClr val="78206E"/>
                </a:solidFill>
                <a:effectLst/>
                <a:latin typeface="Times New Roman" panose="02020603050405020304" pitchFamily="18" charset="0"/>
                <a:ea typeface="Aptos" panose="020B0004020202020204" pitchFamily="34" charset="0"/>
              </a:rPr>
              <a:t>Talking points for writers to use when discussing the importance of writing time with their family members and loved ones.</a:t>
            </a:r>
          </a:p>
          <a:p>
            <a:endParaRPr lang="en-US" sz="1800" dirty="0">
              <a:solidFill>
                <a:srgbClr val="78206E"/>
              </a:solidFill>
              <a:effectLst/>
              <a:latin typeface="Times New Roman" panose="02020603050405020304" pitchFamily="18"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Book Antiqua" panose="02040602050305030304" pitchFamily="18" charset="0"/>
              </a:rPr>
              <a:t>“6PM is Writing Power Hour, if you needs something ask your dad. I’m hanging my sign now and I’ll see you in a little bit. Thank you for respecting my time to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Book Antiqua" panose="02040602050305030304" pitchFamily="18" charset="0"/>
              </a:rPr>
              <a:t>“Thursday night is my weekly critique group, and you have your bowling night every Tuesday. I love that we’ve got each other’s backs.”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Book Antiqua" panose="02040602050305030304" pitchFamily="18" charset="0"/>
              </a:rPr>
              <a:t>“I will write for two hours every day between 9-11AM at the library while Emma is at preschool. My phone will be on DND.”</a:t>
            </a:r>
            <a:endParaRPr lang="en-US" sz="1800" b="1" dirty="0">
              <a:latin typeface="Book Antiqua" panose="02040602050305030304" pitchFamily="18" charset="0"/>
            </a:endParaRPr>
          </a:p>
          <a:p>
            <a:endParaRPr lang="en-US" sz="1800" dirty="0">
              <a:solidFill>
                <a:srgbClr val="78206E"/>
              </a:solidFill>
              <a:effectLst/>
              <a:latin typeface="Times New Roman" panose="02020603050405020304" pitchFamily="18" charset="0"/>
            </a:endParaRPr>
          </a:p>
          <a:p>
            <a:r>
              <a:rPr lang="en-US" sz="1800" dirty="0">
                <a:solidFill>
                  <a:srgbClr val="78206E"/>
                </a:solidFill>
                <a:effectLst/>
                <a:latin typeface="Times New Roman" panose="02020603050405020304" pitchFamily="18" charset="0"/>
              </a:rPr>
              <a:t>“Don’t crash my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Book Antiqua" panose="02040602050305030304" pitchFamily="18" charset="0"/>
              </a:rPr>
              <a:t>Explain to kids in a way that they will understand. Also ask them to share their own </a:t>
            </a:r>
            <a:r>
              <a:rPr lang="en-US" sz="1800" i="1" dirty="0">
                <a:latin typeface="Book Antiqua" panose="02040602050305030304" pitchFamily="18" charset="0"/>
              </a:rPr>
              <a:t>‘whys</a:t>
            </a:r>
            <a:r>
              <a:rPr lang="en-US" sz="1800" dirty="0">
                <a:latin typeface="Book Antiqua" panose="02040602050305030304" pitchFamily="18" charset="0"/>
              </a:rPr>
              <a:t>’ for personal uninterrupted space and time. i.e. kids playing online video games with friends.</a:t>
            </a:r>
          </a:p>
          <a:p>
            <a:endParaRPr lang="en-US" sz="1800" dirty="0">
              <a:solidFill>
                <a:srgbClr val="78206E"/>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ook Antiqua" panose="02040602050305030304" pitchFamily="18" charset="0"/>
              </a:rPr>
              <a:t>“Having this outlet energizes me. I wake up happier, which makes me a better partner/parent/employee.”</a:t>
            </a:r>
          </a:p>
        </p:txBody>
      </p:sp>
      <p:sp>
        <p:nvSpPr>
          <p:cNvPr id="4" name="Slide Number Placeholder 3"/>
          <p:cNvSpPr>
            <a:spLocks noGrp="1"/>
          </p:cNvSpPr>
          <p:nvPr>
            <p:ph type="sldNum" sz="quarter" idx="5"/>
          </p:nvPr>
        </p:nvSpPr>
        <p:spPr/>
        <p:txBody>
          <a:bodyPr/>
          <a:lstStyle/>
          <a:p>
            <a:fld id="{52A650F7-F931-4677-B3B7-E2AB8ED8A734}" type="slidenum">
              <a:rPr lang="en-US" smtClean="0"/>
              <a:t>11</a:t>
            </a:fld>
            <a:endParaRPr lang="en-US"/>
          </a:p>
        </p:txBody>
      </p:sp>
    </p:spTree>
    <p:extLst>
      <p:ext uri="{BB962C8B-B14F-4D97-AF65-F5344CB8AC3E}">
        <p14:creationId xmlns:p14="http://schemas.microsoft.com/office/powerpoint/2010/main" val="2120874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Fair Play addresses the unequal distribution of labor in households and the impact it has on relationships, well-being, and gender equality. It advocates for a fairer division of responsibilities to improve family dynamics and promote greater satisfaction and harmony. It also contributes to broader societal change by challenging traditional gender roles and promoting gender equality in the home and beyond.</a:t>
            </a:r>
          </a:p>
        </p:txBody>
      </p:sp>
      <p:sp>
        <p:nvSpPr>
          <p:cNvPr id="4" name="Slide Number Placeholder 3"/>
          <p:cNvSpPr>
            <a:spLocks noGrp="1"/>
          </p:cNvSpPr>
          <p:nvPr>
            <p:ph type="sldNum" sz="quarter" idx="5"/>
          </p:nvPr>
        </p:nvSpPr>
        <p:spPr/>
        <p:txBody>
          <a:bodyPr/>
          <a:lstStyle/>
          <a:p>
            <a:fld id="{52A650F7-F931-4677-B3B7-E2AB8ED8A734}" type="slidenum">
              <a:rPr lang="en-US" smtClean="0"/>
              <a:t>12</a:t>
            </a:fld>
            <a:endParaRPr lang="en-US"/>
          </a:p>
        </p:txBody>
      </p:sp>
    </p:spTree>
    <p:extLst>
      <p:ext uri="{BB962C8B-B14F-4D97-AF65-F5344CB8AC3E}">
        <p14:creationId xmlns:p14="http://schemas.microsoft.com/office/powerpoint/2010/main" val="249880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highlight>
                  <a:srgbClr val="FFFFFF"/>
                </a:highlight>
                <a:latin typeface="Söhne"/>
              </a:rPr>
              <a:t>"The Power of When" by Dr. Michael </a:t>
            </a:r>
            <a:r>
              <a:rPr lang="en-US" b="0" i="0" dirty="0" err="1">
                <a:solidFill>
                  <a:srgbClr val="0D0D0D"/>
                </a:solidFill>
                <a:effectLst/>
                <a:highlight>
                  <a:srgbClr val="FFFFFF"/>
                </a:highlight>
                <a:latin typeface="Söhne"/>
              </a:rPr>
              <a:t>Breus</a:t>
            </a:r>
            <a:r>
              <a:rPr lang="en-US" b="0" i="0" dirty="0">
                <a:solidFill>
                  <a:srgbClr val="0D0D0D"/>
                </a:solidFill>
                <a:effectLst/>
                <a:highlight>
                  <a:srgbClr val="FFFFFF"/>
                </a:highlight>
                <a:latin typeface="Söhne"/>
              </a:rPr>
              <a:t> explores the concept of chronotypes, which categorize individuals into distinct biological rhythms governing their sleep-wake patterns, energy levels, and peak performance times throughout the day. By identifying their chronotype—such as Lions (morning people), Bears (midday people), Wolves (evening people), or Dolphins (erratic sleepers)—readers can optimize their daily routines, work schedules, and lifestyle choices to align with their natural biological rhythms. Understanding and honoring one's chronotype can lead to numerous benefits, including improved sleep quality, enhanced productivity and focus during peak performance times, better mood regulation, and overall well-being. By syncing their activities with their biological clock, individuals can unlock their full potential, achieve greater success, and live happier, healthier lives.</a:t>
            </a:r>
            <a:endParaRPr lang="en-US" dirty="0"/>
          </a:p>
        </p:txBody>
      </p:sp>
      <p:sp>
        <p:nvSpPr>
          <p:cNvPr id="4" name="Slide Number Placeholder 3"/>
          <p:cNvSpPr>
            <a:spLocks noGrp="1"/>
          </p:cNvSpPr>
          <p:nvPr>
            <p:ph type="sldNum" sz="quarter" idx="5"/>
          </p:nvPr>
        </p:nvSpPr>
        <p:spPr/>
        <p:txBody>
          <a:bodyPr/>
          <a:lstStyle/>
          <a:p>
            <a:fld id="{52A650F7-F931-4677-B3B7-E2AB8ED8A734}" type="slidenum">
              <a:rPr lang="en-US" smtClean="0"/>
              <a:t>13</a:t>
            </a:fld>
            <a:endParaRPr lang="en-US"/>
          </a:p>
        </p:txBody>
      </p:sp>
    </p:spTree>
    <p:extLst>
      <p:ext uri="{BB962C8B-B14F-4D97-AF65-F5344CB8AC3E}">
        <p14:creationId xmlns:p14="http://schemas.microsoft.com/office/powerpoint/2010/main" val="129624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things first! Check out the book </a:t>
            </a:r>
            <a:r>
              <a:rPr lang="en-US" b="1" dirty="0"/>
              <a:t>The Power of When </a:t>
            </a:r>
            <a:r>
              <a:rPr lang="en-US" dirty="0"/>
              <a:t>and read the pages pertaining to your chronotype. There will be several specific suggestions for writers for you to try out. </a:t>
            </a:r>
          </a:p>
          <a:p>
            <a:endParaRPr lang="en-US" dirty="0"/>
          </a:p>
          <a:p>
            <a:r>
              <a:rPr kumimoji="0" lang="en-US" sz="1200" b="1" i="0" u="none" strike="noStrike" kern="0" cap="none" spc="0" normalizeH="0" baseline="0" noProof="0" dirty="0">
                <a:ln>
                  <a:noFill/>
                </a:ln>
                <a:solidFill>
                  <a:prstClr val="white"/>
                </a:solidFill>
                <a:effectLst/>
                <a:uLnTx/>
                <a:uFillTx/>
                <a:latin typeface="Book Antiqua" panose="02040602050305030304" pitchFamily="18" charset="0"/>
                <a:ea typeface="Times New Roman" panose="02020603050405020304" pitchFamily="18" charset="0"/>
                <a:cs typeface="Times New Roman" panose="02020603050405020304" pitchFamily="18" charset="0"/>
              </a:rPr>
              <a:t>Create a Writing Schedule:</a:t>
            </a:r>
            <a:r>
              <a:rPr kumimoji="0" lang="en-US" sz="1200" b="1" i="0" u="none" strike="noStrike" kern="1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none" strike="noStrike" kern="0" cap="none" spc="0" normalizeH="0" baseline="0" noProof="0" dirty="0">
                <a:ln>
                  <a:noFill/>
                </a:ln>
                <a:solidFill>
                  <a:prstClr val="white"/>
                </a:solidFill>
                <a:effectLst/>
                <a:uLnTx/>
                <a:uFillTx/>
                <a:latin typeface="Book Antiqua" panose="02040602050305030304" pitchFamily="18" charset="0"/>
                <a:ea typeface="Times New Roman" panose="02020603050405020304" pitchFamily="18" charset="0"/>
                <a:cs typeface="Times New Roman" panose="02020603050405020304" pitchFamily="18" charset="0"/>
              </a:rPr>
              <a:t>Establish a routine by scheduling regular writing sessions at the same time each day or week.</a:t>
            </a:r>
            <a:r>
              <a:rPr kumimoji="0" lang="en-US" sz="1200" b="0" i="0" u="none" strike="noStrike" kern="1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none" strike="noStrike" kern="0" cap="none" spc="0" normalizeH="0" baseline="0" noProof="0" dirty="0">
                <a:ln>
                  <a:noFill/>
                </a:ln>
                <a:solidFill>
                  <a:prstClr val="white"/>
                </a:solidFill>
                <a:effectLst/>
                <a:uLnTx/>
                <a:uFillTx/>
                <a:latin typeface="Book Antiqua" panose="02040602050305030304" pitchFamily="18" charset="0"/>
                <a:ea typeface="Times New Roman" panose="02020603050405020304" pitchFamily="18" charset="0"/>
                <a:cs typeface="Times New Roman" panose="02020603050405020304" pitchFamily="18" charset="0"/>
              </a:rPr>
              <a:t>Stick to your schedule to develop a habit of writing consistently and avoid procrastination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Book Antiqua" panose="02040602050305030304" pitchFamily="18" charset="0"/>
                <a:ea typeface="Aptos" panose="020B0004020202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00" dirty="0">
                <a:effectLst/>
                <a:latin typeface="Book Antiqua" panose="02040602050305030304" pitchFamily="18" charset="0"/>
                <a:ea typeface="Aptos" panose="020B0004020202020204" pitchFamily="34" charset="0"/>
                <a:cs typeface="Times New Roman" panose="02020603050405020304" pitchFamily="18" charset="0"/>
              </a:rPr>
              <a:t>Note: </a:t>
            </a:r>
            <a:r>
              <a:rPr lang="en-US" sz="1200" kern="100" dirty="0">
                <a:effectLst/>
                <a:latin typeface="Book Antiqua" panose="02040602050305030304" pitchFamily="18" charset="0"/>
                <a:ea typeface="Aptos" panose="020B0004020202020204" pitchFamily="34" charset="0"/>
                <a:cs typeface="Times New Roman" panose="02020603050405020304" pitchFamily="18" charset="0"/>
              </a:rPr>
              <a:t>This is your writing time based on your needs. Figure it out and then make arrangements to set this unicorn space in stone with your family. Once it’s there, maintain your boundaries. Revisit if necessary.</a:t>
            </a:r>
          </a:p>
          <a:p>
            <a:endParaRPr lang="en-US" dirty="0"/>
          </a:p>
        </p:txBody>
      </p:sp>
      <p:sp>
        <p:nvSpPr>
          <p:cNvPr id="4" name="Slide Number Placeholder 3"/>
          <p:cNvSpPr>
            <a:spLocks noGrp="1"/>
          </p:cNvSpPr>
          <p:nvPr>
            <p:ph type="sldNum" sz="quarter" idx="5"/>
          </p:nvPr>
        </p:nvSpPr>
        <p:spPr/>
        <p:txBody>
          <a:bodyPr/>
          <a:lstStyle/>
          <a:p>
            <a:fld id="{52A650F7-F931-4677-B3B7-E2AB8ED8A734}" type="slidenum">
              <a:rPr lang="en-US" smtClean="0"/>
              <a:t>15</a:t>
            </a:fld>
            <a:endParaRPr lang="en-US"/>
          </a:p>
        </p:txBody>
      </p:sp>
    </p:spTree>
    <p:extLst>
      <p:ext uri="{BB962C8B-B14F-4D97-AF65-F5344CB8AC3E}">
        <p14:creationId xmlns:p14="http://schemas.microsoft.com/office/powerpoint/2010/main" val="1763755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200000"/>
              </a:lnSpc>
              <a:spcBef>
                <a:spcPts val="0"/>
              </a:spcBef>
              <a:spcAft>
                <a:spcPts val="800"/>
              </a:spcAft>
              <a:buClrTx/>
              <a:buSzTx/>
              <a:buFontTx/>
              <a:buNone/>
              <a:tabLst/>
              <a:defRPr/>
            </a:pPr>
            <a:r>
              <a:rPr lang="en-US" sz="1800" b="1" kern="100" dirty="0">
                <a:solidFill>
                  <a:srgbClr val="0D0D0D"/>
                </a:solidFill>
                <a:effectLst/>
                <a:latin typeface="Book Antiqua" panose="02040602050305030304" pitchFamily="18" charset="0"/>
                <a:ea typeface="Aptos" panose="020B0004020202020204" pitchFamily="34" charset="0"/>
                <a:cs typeface="Times New Roman" panose="02020603050405020304" pitchFamily="18" charset="0"/>
              </a:rPr>
              <a:t>Analysis Paralysis: </a:t>
            </a:r>
            <a:r>
              <a:rPr lang="en-US" sz="1800" b="0" kern="100" dirty="0">
                <a:solidFill>
                  <a:srgbClr val="0D0D0D"/>
                </a:solidFill>
                <a:effectLst/>
                <a:latin typeface="Book Antiqua" panose="02040602050305030304" pitchFamily="18" charset="0"/>
                <a:ea typeface="Aptos" panose="020B0004020202020204" pitchFamily="34" charset="0"/>
                <a:cs typeface="Times New Roman" panose="02020603050405020304" pitchFamily="18" charset="0"/>
              </a:rPr>
              <a:t>happens when we’re under the illusion that we need more and more information to actually get started. The fear of making mistakes causes us to freeze up and do nothing.</a:t>
            </a:r>
          </a:p>
          <a:p>
            <a:pPr marL="0" marR="0" lvl="0" indent="457200" algn="l" defTabSz="914400" rtl="0" eaLnBrk="1" fontAlgn="auto" latinLnBrk="0" hangingPunct="1">
              <a:lnSpc>
                <a:spcPct val="200000"/>
              </a:lnSpc>
              <a:spcBef>
                <a:spcPts val="0"/>
              </a:spcBef>
              <a:spcAft>
                <a:spcPts val="800"/>
              </a:spcAft>
              <a:buClrTx/>
              <a:buSzTx/>
              <a:buFontTx/>
              <a:buNone/>
              <a:tabLst/>
              <a:defRPr/>
            </a:pPr>
            <a:r>
              <a:rPr lang="en-US" sz="1800" b="1" kern="100" dirty="0">
                <a:solidFill>
                  <a:srgbClr val="0D0D0D"/>
                </a:solidFill>
                <a:effectLst/>
                <a:latin typeface="Book Antiqua" panose="02040602050305030304" pitchFamily="18" charset="0"/>
                <a:ea typeface="Aptos" panose="020B0004020202020204" pitchFamily="34" charset="0"/>
                <a:cs typeface="Times New Roman" panose="02020603050405020304" pitchFamily="18" charset="0"/>
              </a:rPr>
              <a:t>Strategies for overcoming procrastination and increasing productivity: </a:t>
            </a:r>
            <a:r>
              <a:rPr lang="en-US" sz="1800" kern="100" dirty="0">
                <a:solidFill>
                  <a:srgbClr val="0D0D0D"/>
                </a:solidFill>
                <a:effectLst/>
                <a:latin typeface="Book Antiqua" panose="02040602050305030304" pitchFamily="18" charset="0"/>
                <a:ea typeface="Aptos" panose="020B0004020202020204" pitchFamily="34" charset="0"/>
                <a:cs typeface="Times New Roman" panose="02020603050405020304" pitchFamily="18" charset="0"/>
              </a:rPr>
              <a:t>using techniques like the Pomodoro Method or time blocking to manage time effectively. Develop a sense of urgency and take immediate action on important tasks to avoid procrastination and increase motivation.</a:t>
            </a:r>
            <a:endParaRPr lang="en-US" sz="1800" b="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lvl="0" indent="457200" algn="l" defTabSz="914400" rtl="0" eaLnBrk="1" fontAlgn="auto" latinLnBrk="0" hangingPunct="1">
              <a:lnSpc>
                <a:spcPct val="200000"/>
              </a:lnSpc>
              <a:spcBef>
                <a:spcPts val="0"/>
              </a:spcBef>
              <a:spcAft>
                <a:spcPts val="800"/>
              </a:spcAft>
              <a:buClrTx/>
              <a:buSzTx/>
              <a:buFontTx/>
              <a:buNone/>
              <a:tabLst/>
              <a:defRPr/>
            </a:pPr>
            <a:endParaRPr lang="en-US" sz="1800" b="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lvl="0" indent="457200" algn="l" defTabSz="914400" rtl="0" eaLnBrk="1" fontAlgn="auto" latinLnBrk="0" hangingPunct="1">
              <a:lnSpc>
                <a:spcPct val="200000"/>
              </a:lnSpc>
              <a:spcBef>
                <a:spcPts val="0"/>
              </a:spcBef>
              <a:spcAft>
                <a:spcPts val="800"/>
              </a:spcAft>
              <a:buClrTx/>
              <a:buSzTx/>
              <a:buFontTx/>
              <a:buNone/>
              <a:tabLst/>
              <a:defRPr/>
            </a:pPr>
            <a:r>
              <a:rPr lang="en-US" sz="18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Mindfulness and meditation: </a:t>
            </a:r>
            <a:r>
              <a:rPr lang="en-US" sz="18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Encourage practicing mindfulness exercises and meditation to cultivate awareness of distractions and develop the ability to refocus attention on the present moment.</a:t>
            </a:r>
          </a:p>
          <a:p>
            <a:pPr marL="0" marR="0" lvl="0" indent="457200" algn="l" defTabSz="914400" rtl="0" eaLnBrk="1" fontAlgn="auto" latinLnBrk="0" hangingPunct="1">
              <a:lnSpc>
                <a:spcPct val="200000"/>
              </a:lnSpc>
              <a:spcBef>
                <a:spcPts val="0"/>
              </a:spcBef>
              <a:spcAft>
                <a:spcPts val="800"/>
              </a:spcAft>
              <a:buClrTx/>
              <a:buSzTx/>
              <a:buFontTx/>
              <a:buNone/>
              <a:tabLst/>
              <a:defRPr/>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200000"/>
              </a:lnSpc>
              <a:spcBef>
                <a:spcPts val="0"/>
              </a:spcBef>
              <a:spcAft>
                <a:spcPts val="800"/>
              </a:spcAft>
            </a:pPr>
            <a:r>
              <a:rPr lang="en-US" sz="18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Digital detox: </a:t>
            </a:r>
            <a:r>
              <a:rPr lang="en-US" sz="18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Suggest limiting screen time, disabling notifications, and scheduling designated periods for checking emails and social media to reduce digital distractions and regain control over attention.</a:t>
            </a:r>
          </a:p>
          <a:p>
            <a:pPr marL="0" marR="0" indent="457200">
              <a:lnSpc>
                <a:spcPct val="200000"/>
              </a:lnSpc>
              <a:spcBef>
                <a:spcPts val="0"/>
              </a:spcBef>
              <a:spcAft>
                <a:spcPts val="800"/>
              </a:spcAft>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200000"/>
              </a:lnSpc>
              <a:spcBef>
                <a:spcPts val="0"/>
              </a:spcBef>
              <a:spcAft>
                <a:spcPts val="800"/>
              </a:spcAft>
            </a:pPr>
            <a:r>
              <a:rPr lang="en-US" sz="18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Time management techniques: </a:t>
            </a:r>
            <a:r>
              <a:rPr lang="en-US" sz="18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Introduce time-blocking, Pomodoro technique, and other time management tools to prioritize tasks, minimize procrastination, and maintain focus on important activities.</a:t>
            </a:r>
          </a:p>
          <a:p>
            <a:pPr marL="0" marR="0" indent="457200">
              <a:lnSpc>
                <a:spcPct val="200000"/>
              </a:lnSpc>
              <a:spcBef>
                <a:spcPts val="0"/>
              </a:spcBef>
              <a:spcAft>
                <a:spcPts val="800"/>
              </a:spcAft>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200000"/>
              </a:lnSpc>
              <a:spcBef>
                <a:spcPts val="0"/>
              </a:spcBef>
              <a:spcAft>
                <a:spcPts val="800"/>
              </a:spcAft>
            </a:pPr>
            <a:r>
              <a:rPr lang="en-US" sz="18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Environmental adjustments: </a:t>
            </a:r>
            <a:r>
              <a:rPr lang="en-US" sz="18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Recommend creating a conducive work environment by minimizing noise, decluttering workspace, and using noise-cancelling headphones or white noise machines to block out distractions.</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A650F7-F931-4677-B3B7-E2AB8ED8A734}" type="slidenum">
              <a:rPr lang="en-US" smtClean="0"/>
              <a:t>16</a:t>
            </a:fld>
            <a:endParaRPr lang="en-US"/>
          </a:p>
        </p:txBody>
      </p:sp>
    </p:spTree>
    <p:extLst>
      <p:ext uri="{BB962C8B-B14F-4D97-AF65-F5344CB8AC3E}">
        <p14:creationId xmlns:p14="http://schemas.microsoft.com/office/powerpoint/2010/main" val="52987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latin typeface="Book Antiqua" panose="02040602050305030304" pitchFamily="18" charset="0"/>
              </a:rPr>
              <a:t>Wabi-Sabi, y’all!!! Finding beauty in the imperfect.</a:t>
            </a:r>
          </a:p>
          <a:p>
            <a:pPr lvl="0"/>
            <a:endParaRPr lang="en-US" sz="1200" dirty="0">
              <a:latin typeface="Book Antiqua" panose="02040602050305030304" pitchFamily="18" charset="0"/>
            </a:endParaRPr>
          </a:p>
          <a:p>
            <a:pPr lvl="0"/>
            <a:r>
              <a:rPr lang="en-US" sz="1200" dirty="0">
                <a:latin typeface="Book Antiqua" panose="02040602050305030304" pitchFamily="18" charset="0"/>
              </a:rPr>
              <a:t>Self-care – stretch and do desk yoga (as seen on YouTube)</a:t>
            </a:r>
          </a:p>
          <a:p>
            <a:pPr lvl="0"/>
            <a:endParaRPr lang="en-US" sz="1200" dirty="0">
              <a:latin typeface="Book Antiqua" panose="02040602050305030304" pitchFamily="18" charset="0"/>
            </a:endParaRPr>
          </a:p>
          <a:p>
            <a:pPr marL="0" marR="0" indent="457200">
              <a:lnSpc>
                <a:spcPct val="150000"/>
              </a:lnSpc>
              <a:spcBef>
                <a:spcPts val="0"/>
              </a:spcBef>
              <a:spcAft>
                <a:spcPts val="800"/>
              </a:spcAft>
            </a:pPr>
            <a:r>
              <a:rPr lang="en-US" sz="1800" b="1" kern="100" dirty="0">
                <a:solidFill>
                  <a:srgbClr val="000000"/>
                </a:solidFill>
                <a:effectLst/>
                <a:latin typeface="Book Antiqua" panose="02040602050305030304" pitchFamily="18" charset="0"/>
                <a:ea typeface="Aptos" panose="020B0004020202020204" pitchFamily="34" charset="0"/>
                <a:cs typeface="Times New Roman" panose="02020603050405020304" pitchFamily="18" charset="0"/>
              </a:rPr>
              <a:t>Finding Balance and Avoiding Burnout:</a:t>
            </a:r>
            <a:r>
              <a:rPr lang="en-US" sz="1800" kern="100" dirty="0">
                <a:solidFill>
                  <a:srgbClr val="000000"/>
                </a:solidFill>
                <a:effectLst/>
                <a:latin typeface="Book Antiqua" panose="02040602050305030304" pitchFamily="18" charset="0"/>
                <a:ea typeface="Aptos" panose="020B0004020202020204" pitchFamily="34" charset="0"/>
                <a:cs typeface="Times New Roman" panose="02020603050405020304" pitchFamily="18" charset="0"/>
              </a:rPr>
              <a:t> Discuss strategies for managing stress and avoiding becoming overwhelmed, such as prioritizing self-care, setting realistic expectations, and learning to say no to unnecessary commitments.</a:t>
            </a:r>
            <a:r>
              <a:rPr lang="en-US" sz="18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solidFill>
                  <a:srgbClr val="78206E"/>
                </a:solidFill>
                <a:effectLst/>
                <a:latin typeface="Book Antiqua" panose="02040602050305030304" pitchFamily="18" charset="0"/>
                <a:ea typeface="Aptos" panose="020B0004020202020204" pitchFamily="34" charset="0"/>
                <a:cs typeface="Times New Roman" panose="02020603050405020304" pitchFamily="18" charset="0"/>
              </a:rPr>
              <a:t>Offer practical tips for maintaining balance, such as the 80/20 rule, where writers spend 80% of their time on essential tasks and 20% on leisure and self-care activities. Emphasize the importance of setting boundaries and recognizing the signs of burnout to prevent long-term negative effects on creativity and well-being. </a:t>
            </a:r>
            <a:endParaRPr lang="en-US" sz="1800" kern="100" dirty="0">
              <a:solidFill>
                <a:srgbClr val="00B050"/>
              </a:solidFill>
              <a:effectLst/>
              <a:latin typeface="Book Antiqua" panose="0204060205030503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endParaRPr lang="en-US" sz="1800" kern="100" dirty="0">
              <a:solidFill>
                <a:srgbClr val="00B050"/>
              </a:solidFill>
              <a:effectLst/>
              <a:latin typeface="Book Antiqua" panose="0204060205030503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b="1" kern="100" dirty="0">
                <a:effectLst/>
                <a:latin typeface="Book Antiqua" panose="02040602050305030304" pitchFamily="18" charset="0"/>
                <a:ea typeface="Aptos" panose="020B0004020202020204" pitchFamily="34" charset="0"/>
                <a:cs typeface="Times New Roman" panose="02020603050405020304" pitchFamily="18" charset="0"/>
              </a:rPr>
              <a:t>"Grit" </a:t>
            </a: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is a bestselling book by Angela Duckworth that explores the psychological trait of grit, defined as the combination of passion and perseverance towards long-term goals. It is a predictor of success, surpassing talent or intelligence in determining achievement. She delves into the factors that contribute to grit, such as mindset, effort, and resilience, and offers insights into how individuals can cultivate grit in themselves and others.</a:t>
            </a:r>
          </a:p>
          <a:p>
            <a:pPr marL="0" marR="0" indent="457200">
              <a:lnSpc>
                <a:spcPct val="150000"/>
              </a:lnSpc>
              <a:spcBef>
                <a:spcPts val="0"/>
              </a:spcBef>
              <a:spcAft>
                <a:spcPts val="800"/>
              </a:spcAft>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b="1" kern="100" dirty="0">
                <a:effectLst/>
                <a:latin typeface="Book Antiqua" panose="02040602050305030304" pitchFamily="18" charset="0"/>
                <a:ea typeface="Aptos" panose="020B0004020202020204" pitchFamily="34" charset="0"/>
                <a:cs typeface="Times New Roman" panose="02020603050405020304" pitchFamily="18" charset="0"/>
              </a:rPr>
              <a:t>Perseverance: </a:t>
            </a: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in the face of obstacles, setbacks, and failures, highlighting the role of grit in sustaining effort and motivation over the long term.</a:t>
            </a:r>
          </a:p>
          <a:p>
            <a:pPr marL="0" marR="0" indent="457200">
              <a:lnSpc>
                <a:spcPct val="150000"/>
              </a:lnSpc>
              <a:spcBef>
                <a:spcPts val="0"/>
              </a:spcBef>
              <a:spcAft>
                <a:spcPts val="800"/>
              </a:spcAft>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b="1" kern="100" dirty="0">
                <a:effectLst/>
                <a:latin typeface="Book Antiqua" panose="02040602050305030304" pitchFamily="18" charset="0"/>
                <a:ea typeface="Aptos" panose="020B0004020202020204" pitchFamily="34" charset="0"/>
                <a:cs typeface="Times New Roman" panose="02020603050405020304" pitchFamily="18" charset="0"/>
              </a:rPr>
              <a:t>Resilience: </a:t>
            </a: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the ability to bounce back from adversity and adapt to changing circumstances, emphasizing the role of grit in building resilience and overcoming adversity with determination and resilience.</a:t>
            </a:r>
          </a:p>
          <a:p>
            <a:pPr marL="0" marR="0" indent="457200">
              <a:lnSpc>
                <a:spcPct val="150000"/>
              </a:lnSpc>
              <a:spcBef>
                <a:spcPts val="0"/>
              </a:spcBef>
              <a:spcAft>
                <a:spcPts val="800"/>
              </a:spcAft>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b="1" kern="100" dirty="0">
                <a:effectLst/>
                <a:latin typeface="Book Antiqua" panose="02040602050305030304" pitchFamily="18" charset="0"/>
                <a:ea typeface="Aptos" panose="020B0004020202020204" pitchFamily="34" charset="0"/>
                <a:cs typeface="Times New Roman" panose="02020603050405020304" pitchFamily="18" charset="0"/>
              </a:rPr>
              <a:t>Growth Mindset: </a:t>
            </a: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believe that their abilities can be developed through effort and practice, rather than being fixed or innate. It can foster grit and facilitate achievement and success in various domains of life.</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lvl="0"/>
            <a:endParaRPr lang="en-US" sz="1200" dirty="0">
              <a:latin typeface="Book Antiqua" panose="02040602050305030304" pitchFamily="18" charset="0"/>
            </a:endParaRPr>
          </a:p>
          <a:p>
            <a:endParaRPr lang="en-US" dirty="0"/>
          </a:p>
        </p:txBody>
      </p:sp>
      <p:sp>
        <p:nvSpPr>
          <p:cNvPr id="4" name="Slide Number Placeholder 3"/>
          <p:cNvSpPr>
            <a:spLocks noGrp="1"/>
          </p:cNvSpPr>
          <p:nvPr>
            <p:ph type="sldNum" sz="quarter" idx="5"/>
          </p:nvPr>
        </p:nvSpPr>
        <p:spPr/>
        <p:txBody>
          <a:bodyPr/>
          <a:lstStyle/>
          <a:p>
            <a:fld id="{52A650F7-F931-4677-B3B7-E2AB8ED8A734}" type="slidenum">
              <a:rPr lang="en-US" smtClean="0"/>
              <a:t>17</a:t>
            </a:fld>
            <a:endParaRPr lang="en-US"/>
          </a:p>
        </p:txBody>
      </p:sp>
    </p:spTree>
    <p:extLst>
      <p:ext uri="{BB962C8B-B14F-4D97-AF65-F5344CB8AC3E}">
        <p14:creationId xmlns:p14="http://schemas.microsoft.com/office/powerpoint/2010/main" val="2989145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needed!</a:t>
            </a:r>
          </a:p>
        </p:txBody>
      </p:sp>
      <p:sp>
        <p:nvSpPr>
          <p:cNvPr id="4" name="Slide Number Placeholder 3"/>
          <p:cNvSpPr>
            <a:spLocks noGrp="1"/>
          </p:cNvSpPr>
          <p:nvPr>
            <p:ph type="sldNum" sz="quarter" idx="5"/>
          </p:nvPr>
        </p:nvSpPr>
        <p:spPr/>
        <p:txBody>
          <a:bodyPr/>
          <a:lstStyle/>
          <a:p>
            <a:fld id="{52A650F7-F931-4677-B3B7-E2AB8ED8A734}" type="slidenum">
              <a:rPr lang="en-US" smtClean="0"/>
              <a:t>19</a:t>
            </a:fld>
            <a:endParaRPr lang="en-US"/>
          </a:p>
        </p:txBody>
      </p:sp>
    </p:spTree>
    <p:extLst>
      <p:ext uri="{BB962C8B-B14F-4D97-AF65-F5344CB8AC3E}">
        <p14:creationId xmlns:p14="http://schemas.microsoft.com/office/powerpoint/2010/main" val="3659445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coming to my class. Stay tuned for 4 Bonus slides of essential reads for balancing your time and creativity.</a:t>
            </a:r>
          </a:p>
        </p:txBody>
      </p:sp>
      <p:sp>
        <p:nvSpPr>
          <p:cNvPr id="4" name="Slide Number Placeholder 3"/>
          <p:cNvSpPr>
            <a:spLocks noGrp="1"/>
          </p:cNvSpPr>
          <p:nvPr>
            <p:ph type="sldNum" sz="quarter" idx="5"/>
          </p:nvPr>
        </p:nvSpPr>
        <p:spPr/>
        <p:txBody>
          <a:bodyPr/>
          <a:lstStyle/>
          <a:p>
            <a:fld id="{52A650F7-F931-4677-B3B7-E2AB8ED8A734}" type="slidenum">
              <a:rPr lang="en-US" smtClean="0"/>
              <a:t>20</a:t>
            </a:fld>
            <a:endParaRPr lang="en-US"/>
          </a:p>
        </p:txBody>
      </p:sp>
    </p:spTree>
    <p:extLst>
      <p:ext uri="{BB962C8B-B14F-4D97-AF65-F5344CB8AC3E}">
        <p14:creationId xmlns:p14="http://schemas.microsoft.com/office/powerpoint/2010/main" val="3890616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"Niksen" encourages the practice of mindfulness by embracing moments of idleness and being present in the moment.</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"Flow" explores the concept of being fully immersed in an activity, where one's focus is so intense that they lose track of time and self-consciousness.</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"Unicorn Space" emphasizes the importance of creating mental space for creativity by being present and fully engaged with one's thoughts and ideas.</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"Stolen Focus" discusses the detrimental effects of distractions on our ability to be present and focused, highlighting the need to reclaim our attention.</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b="1" kern="0" dirty="0">
                <a:effectLst/>
                <a:latin typeface="Book Antiqua" panose="02040602050305030304" pitchFamily="18" charset="0"/>
                <a:ea typeface="Times New Roman" panose="02020603050405020304" pitchFamily="18" charset="0"/>
                <a:cs typeface="Times New Roman" panose="02020603050405020304" pitchFamily="18" charset="0"/>
              </a:rPr>
              <a:t>Embracing Stillness and Reflection</a:t>
            </a: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"Niksen" promotes the value of embracing stillness and allowing the mind to wander freely without a specific purpose.</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"Flow" suggests that moments of reflection and relaxation are essential for achieving optimal performance and creativity.</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"Unicorn Space" encourages individuals to carve out time for reflection and introspection, allowing ideas to incubate and develop.</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"Stolen Focus" warns against the constant busyness and multitasking culture that impedes our ability to engage in deep reflection and contemplation.</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b="1" kern="0" dirty="0">
                <a:effectLst/>
                <a:latin typeface="Book Antiqua" panose="02040602050305030304" pitchFamily="18" charset="0"/>
                <a:ea typeface="Times New Roman" panose="02020603050405020304" pitchFamily="18" charset="0"/>
                <a:cs typeface="Times New Roman" panose="02020603050405020304" pitchFamily="18" charset="0"/>
              </a:rPr>
              <a:t>Balancing Activity and Rest</a:t>
            </a: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"Niksen" advocates for finding a balance between activity and rest by incorporating moments of "doing nothing" into daily life.</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"Flow" suggests that optimal experiences occur when there is a balance between challenge and skill, requiring periods of both intense activity and relaxation.</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"Unicorn Space" emphasizes the importance of rest and relaxation in replenishing creative energy and preventing burnout.</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"Stolen Focus" highlights the need to prioritize rest and recovery to combat the negative effects of constant digital distractions and information overload.</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b="1" kern="0" dirty="0">
                <a:effectLst/>
                <a:latin typeface="Book Antiqua" panose="02040602050305030304" pitchFamily="18" charset="0"/>
                <a:ea typeface="Times New Roman" panose="02020603050405020304" pitchFamily="18" charset="0"/>
                <a:cs typeface="Times New Roman" panose="02020603050405020304" pitchFamily="18" charset="0"/>
              </a:rPr>
              <a:t>Cultivating Creativity and Productivity</a:t>
            </a: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"Niksen" suggests that moments of idleness can spark creativity and lead to innovative thinking.</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"Flow" proposes that achieving a state of flow leads to increased creativity, productivity, and satisfaction with one's work.</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"Unicorn Space" encourages individuals to create environments conducive to creativity by minimizing distractions and embracing periods of solitude.</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"Stolen Focus" underscores the importance of protecting one's focus and attention in order to maximize productivity and creativity in an increasingly distracted world.</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A650F7-F931-4677-B3B7-E2AB8ED8A734}" type="slidenum">
              <a:rPr lang="en-US" smtClean="0"/>
              <a:t>21</a:t>
            </a:fld>
            <a:endParaRPr lang="en-US"/>
          </a:p>
        </p:txBody>
      </p:sp>
    </p:spTree>
    <p:extLst>
      <p:ext uri="{BB962C8B-B14F-4D97-AF65-F5344CB8AC3E}">
        <p14:creationId xmlns:p14="http://schemas.microsoft.com/office/powerpoint/2010/main" val="439751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00000"/>
                </a:solidFill>
                <a:effectLst/>
                <a:highlight>
                  <a:srgbClr val="FFFFFF"/>
                </a:highlight>
                <a:latin typeface="Söhne"/>
              </a:rPr>
              <a:t>Understanding Habits</a:t>
            </a:r>
            <a:r>
              <a:rPr lang="en-US" b="0" i="0" dirty="0">
                <a:solidFill>
                  <a:srgbClr val="000000"/>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Each book delves into the psychology and science behind habits, exploring how they are formed, maintained, and changed.</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Authors emphasize the importance of recognizing habits as automatic behaviors that shape our daily lives and overall outcomes.</a:t>
            </a:r>
          </a:p>
          <a:p>
            <a:pPr algn="l">
              <a:buFont typeface="Arial" panose="020B0604020202020204" pitchFamily="34" charset="0"/>
              <a:buChar char="•"/>
            </a:pPr>
            <a:r>
              <a:rPr lang="en-US" b="1" i="0" dirty="0">
                <a:solidFill>
                  <a:srgbClr val="000000"/>
                </a:solidFill>
                <a:effectLst/>
                <a:highlight>
                  <a:srgbClr val="FFFFFF"/>
                </a:highlight>
                <a:latin typeface="Söhne"/>
              </a:rPr>
              <a:t>Habit Formation and Change</a:t>
            </a:r>
            <a:r>
              <a:rPr lang="en-US" b="0" i="0" dirty="0">
                <a:solidFill>
                  <a:srgbClr val="000000"/>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Authors provide insights into how habits are formed through the habit loop (cue, routine, reward), and offer strategies for changing habits by targeting each component.</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They discuss the role of cues, cravings, and rewards in habit formation, and how modifying these elements can lead to lasting behavior change.</a:t>
            </a:r>
          </a:p>
          <a:p>
            <a:pPr algn="l">
              <a:buFont typeface="Arial" panose="020B0604020202020204" pitchFamily="34" charset="0"/>
              <a:buChar char="•"/>
            </a:pPr>
            <a:r>
              <a:rPr lang="en-US" b="1" i="0" dirty="0">
                <a:solidFill>
                  <a:srgbClr val="000000"/>
                </a:solidFill>
                <a:effectLst/>
                <a:highlight>
                  <a:srgbClr val="FFFFFF"/>
                </a:highlight>
                <a:latin typeface="Söhne"/>
              </a:rPr>
              <a:t>Small Changes, Big Impact</a:t>
            </a:r>
            <a:r>
              <a:rPr lang="en-US" b="0" i="0" dirty="0">
                <a:solidFill>
                  <a:srgbClr val="000000"/>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All books advocate for the power of small, incremental changes in shaping habits and achieving significant results over time.</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Authors emphasize the concept of "atomic habits"—tiny changes that compound over time to produce remarkable outcomes in behavior and life.</a:t>
            </a:r>
          </a:p>
          <a:p>
            <a:pPr algn="l">
              <a:buFont typeface="Arial" panose="020B0604020202020204" pitchFamily="34" charset="0"/>
              <a:buChar char="•"/>
            </a:pPr>
            <a:r>
              <a:rPr lang="en-US" b="1" i="0" dirty="0">
                <a:solidFill>
                  <a:srgbClr val="000000"/>
                </a:solidFill>
                <a:effectLst/>
                <a:highlight>
                  <a:srgbClr val="FFFFFF"/>
                </a:highlight>
                <a:latin typeface="Söhne"/>
              </a:rPr>
              <a:t>Habit Stacking and Environment Design</a:t>
            </a:r>
            <a:r>
              <a:rPr lang="en-US" b="0" i="0" dirty="0">
                <a:solidFill>
                  <a:srgbClr val="000000"/>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Authors discuss techniques such as habit stacking (linking new habits to existing ones) and environment design (structuring surroundings to support desired behaviors) to facilitate habit formation and change.</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They highlight the importance of optimizing environments for success by removing obstacles and creating cues that prompt desired behaviors.</a:t>
            </a:r>
          </a:p>
          <a:p>
            <a:pPr algn="l">
              <a:buFont typeface="Arial" panose="020B0604020202020204" pitchFamily="34" charset="0"/>
              <a:buChar char="•"/>
            </a:pPr>
            <a:r>
              <a:rPr lang="en-US" b="1" i="0" dirty="0">
                <a:solidFill>
                  <a:srgbClr val="000000"/>
                </a:solidFill>
                <a:effectLst/>
                <a:highlight>
                  <a:srgbClr val="FFFFFF"/>
                </a:highlight>
                <a:latin typeface="Söhne"/>
              </a:rPr>
              <a:t>Consistency and Persistence</a:t>
            </a:r>
            <a:r>
              <a:rPr lang="en-US" b="0" i="0" dirty="0">
                <a:solidFill>
                  <a:srgbClr val="000000"/>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Authors stress the importance of consistency and persistence in habit formation and change, emphasizing the need for dedication and effort over time.</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They encourage readers to focus on progress, not perfection, and to cultivate resilience in the face of setbacks and challenges.</a:t>
            </a:r>
          </a:p>
          <a:p>
            <a:pPr algn="l">
              <a:buFont typeface="Arial" panose="020B0604020202020204" pitchFamily="34" charset="0"/>
              <a:buChar char="•"/>
            </a:pPr>
            <a:r>
              <a:rPr lang="en-US" b="1" i="0" dirty="0">
                <a:solidFill>
                  <a:srgbClr val="000000"/>
                </a:solidFill>
                <a:effectLst/>
                <a:highlight>
                  <a:srgbClr val="FFFFFF"/>
                </a:highlight>
                <a:latin typeface="Söhne"/>
              </a:rPr>
              <a:t>Mindfulness and Self-awareness</a:t>
            </a:r>
            <a:r>
              <a:rPr lang="en-US" b="0" i="0" dirty="0">
                <a:solidFill>
                  <a:srgbClr val="000000"/>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Each book underscores the role of mindfulness and self-awareness in recognizing habits, understanding triggers, and making intentional choices.</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Authors discuss the importance of self-reflection, monitoring habits, and staying mindful of behavior patterns to facilitate change.</a:t>
            </a:r>
          </a:p>
          <a:p>
            <a:pPr algn="l">
              <a:buFont typeface="Arial" panose="020B0604020202020204" pitchFamily="34" charset="0"/>
              <a:buChar char="•"/>
            </a:pPr>
            <a:r>
              <a:rPr lang="en-US" b="1" i="0" dirty="0">
                <a:solidFill>
                  <a:srgbClr val="000000"/>
                </a:solidFill>
                <a:effectLst/>
                <a:highlight>
                  <a:srgbClr val="FFFFFF"/>
                </a:highlight>
                <a:latin typeface="Söhne"/>
              </a:rPr>
              <a:t>Personalization and Accountability</a:t>
            </a:r>
            <a:r>
              <a:rPr lang="en-US" b="0" i="0" dirty="0">
                <a:solidFill>
                  <a:srgbClr val="000000"/>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Authors acknowledge that habit change is a personal journey, and encourage readers to customize strategies based on their unique preferences, values, and circumstances.</a:t>
            </a:r>
          </a:p>
          <a:p>
            <a:pPr marL="742950" lvl="1" indent="-285750" algn="l">
              <a:buFont typeface="Arial" panose="020B0604020202020204" pitchFamily="34" charset="0"/>
              <a:buChar char="•"/>
            </a:pPr>
            <a:r>
              <a:rPr lang="en-US" b="0" i="0" dirty="0">
                <a:solidFill>
                  <a:srgbClr val="000000"/>
                </a:solidFill>
                <a:effectLst/>
                <a:highlight>
                  <a:srgbClr val="FFFFFF"/>
                </a:highlight>
                <a:latin typeface="Söhne"/>
              </a:rPr>
              <a:t>They discuss the importance of accountability and support systems in sustaining habit change, whether through tracking progress, seeking external accountability, or building social support networks.</a:t>
            </a:r>
          </a:p>
          <a:p>
            <a:pPr algn="l"/>
            <a:r>
              <a:rPr lang="en-US" b="0" i="0" dirty="0">
                <a:solidFill>
                  <a:srgbClr val="000000"/>
                </a:solidFill>
                <a:effectLst/>
                <a:highlight>
                  <a:srgbClr val="FFFFFF"/>
                </a:highlight>
                <a:latin typeface="Söhne"/>
              </a:rPr>
              <a:t>Overall, "Atomic Habits," "The Power of Habit," "Better Than Before," and "This Year I Will... How to Finally Change a Habit" share common themes related to understanding, forming, and changing habits through small changes, environmental optimization, consistency, mindfulness, personalization, and accountability. These books offer valuable insights and practical strategies for readers seeking to cultivate positive habits and achieve lasting behavior change in their lives.</a:t>
            </a:r>
          </a:p>
          <a:p>
            <a:pPr algn="l"/>
            <a:r>
              <a:rPr lang="en-US" b="1" i="0" dirty="0">
                <a:solidFill>
                  <a:srgbClr val="FFFFFF"/>
                </a:solidFill>
                <a:effectLst/>
                <a:highlight>
                  <a:srgbClr val="FFFFFF"/>
                </a:highlight>
                <a:latin typeface="Inter"/>
              </a:rPr>
              <a:t> </a:t>
            </a:r>
          </a:p>
          <a:p>
            <a:br>
              <a:rPr lang="en-US" dirty="0"/>
            </a:br>
            <a:endParaRPr lang="en-US" dirty="0"/>
          </a:p>
        </p:txBody>
      </p:sp>
      <p:sp>
        <p:nvSpPr>
          <p:cNvPr id="4" name="Slide Number Placeholder 3"/>
          <p:cNvSpPr>
            <a:spLocks noGrp="1"/>
          </p:cNvSpPr>
          <p:nvPr>
            <p:ph type="sldNum" sz="quarter" idx="5"/>
          </p:nvPr>
        </p:nvSpPr>
        <p:spPr/>
        <p:txBody>
          <a:bodyPr/>
          <a:lstStyle/>
          <a:p>
            <a:fld id="{52A650F7-F931-4677-B3B7-E2AB8ED8A734}" type="slidenum">
              <a:rPr lang="en-US" smtClean="0"/>
              <a:t>22</a:t>
            </a:fld>
            <a:endParaRPr lang="en-US"/>
          </a:p>
        </p:txBody>
      </p:sp>
    </p:spTree>
    <p:extLst>
      <p:ext uri="{BB962C8B-B14F-4D97-AF65-F5344CB8AC3E}">
        <p14:creationId xmlns:p14="http://schemas.microsoft.com/office/powerpoint/2010/main" val="86325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90000"/>
              </a:lnSpc>
            </a:pPr>
            <a:r>
              <a:rPr lang="en-US" b="1" dirty="0"/>
              <a:t>Time is finite </a:t>
            </a:r>
            <a:r>
              <a:rPr lang="en-US" dirty="0"/>
              <a:t>– once spent it is gone.</a:t>
            </a:r>
            <a:r>
              <a:rPr lang="en-US" b="0" i="0" dirty="0">
                <a:solidFill>
                  <a:srgbClr val="410007"/>
                </a:solidFill>
                <a:effectLst/>
                <a:highlight>
                  <a:srgbClr val="FFFFFF"/>
                </a:highlight>
                <a:latin typeface="Google Sans"/>
              </a:rPr>
              <a:t> </a:t>
            </a:r>
            <a:r>
              <a:rPr lang="en-US" sz="1200" dirty="0">
                <a:highlight>
                  <a:srgbClr val="FFFFFF"/>
                </a:highlight>
              </a:rPr>
              <a:t>Due</a:t>
            </a:r>
            <a:r>
              <a:rPr lang="en-US" sz="1200" baseline="0" dirty="0">
                <a:highlight>
                  <a:srgbClr val="FFFFFF"/>
                </a:highlight>
              </a:rPr>
              <a:t> to</a:t>
            </a:r>
            <a:r>
              <a:rPr lang="en-US" sz="1200" dirty="0">
                <a:highlight>
                  <a:srgbClr val="FFFFFF"/>
                </a:highlight>
              </a:rPr>
              <a:t> the limited nature of time we need to manage it wisely by </a:t>
            </a:r>
            <a:r>
              <a:rPr kumimoji="0" lang="en-US" sz="1200" b="0" i="0" u="none" strike="noStrike" kern="1200" cap="none" spc="0" normalizeH="0" baseline="0" noProof="0" dirty="0">
                <a:ln>
                  <a:noFill/>
                </a:ln>
                <a:solidFill>
                  <a:prstClr val="black"/>
                </a:solidFill>
                <a:effectLst/>
                <a:highlight>
                  <a:srgbClr val="FFFFFF"/>
                </a:highlight>
                <a:uLnTx/>
                <a:uFillTx/>
                <a:latin typeface="+mn-lt"/>
                <a:ea typeface="+mn-ea"/>
                <a:cs typeface="+mn-cs"/>
              </a:rPr>
              <a:t>effectively </a:t>
            </a:r>
            <a:r>
              <a:rPr lang="en-US" sz="1200" dirty="0">
                <a:highlight>
                  <a:srgbClr val="FFFFFF"/>
                </a:highlight>
              </a:rPr>
              <a:t>prioritizing tasks to achieve writing goals while balancing other life commitments.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10007"/>
              </a:solidFill>
              <a:effectLst/>
              <a:highlight>
                <a:srgbClr val="FFFFFF"/>
              </a:highligh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Myth busting time: </a:t>
            </a:r>
            <a:r>
              <a:rPr lang="en-US" dirty="0"/>
              <a:t>There is no such thing as multitasking. We’re task juggling machines</a:t>
            </a:r>
            <a:r>
              <a:rPr lang="en-US" baseline="0" dirty="0"/>
              <a:t> and the best we can do is group like tasks together. Research shows s</a:t>
            </a:r>
            <a:r>
              <a:rPr lang="en-US" dirty="0"/>
              <a:t>tudents switched between tasks every 65 seconds, Adults switch about every 3 minutes!</a:t>
            </a:r>
            <a:r>
              <a:rPr lang="en-US" baseline="0" dirty="0"/>
              <a:t> </a:t>
            </a:r>
            <a:r>
              <a:rPr lang="en-US" dirty="0"/>
              <a:t>Why? Because it’s nearly impossible for us to pay attention anymore. Switching tasks requires mental energy as we are often switching between the sides of our brain. It takes more executive reasoning, and we get tired quickly. The human brain cannot do more than 3 tasks at a time and two of them must be of a more mindless type. i.e. I can listen to an audiobook while putting together a digital puzzle and chewing gum. Impressive right? Another example would be sorting and folding laundry while watching TV. Note: You can not do this well if you are watching a K-drama and don’t understand the language. It will tax your executive functioning too much.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10007"/>
              </a:solidFill>
              <a:effectLst/>
              <a:highlight>
                <a:srgbClr val="FFFFFF"/>
              </a:highligh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10007"/>
                </a:solidFill>
                <a:effectLst/>
                <a:highlight>
                  <a:srgbClr val="FFFFFF"/>
                </a:highlight>
                <a:latin typeface="Google Sans"/>
              </a:rPr>
              <a:t>Focus is precious and hard to maintain. When we focus, we achieve flow state. When interrupted it takes a minimum of 23 minutes and 15</a:t>
            </a:r>
            <a:r>
              <a:rPr lang="en-US" b="0" i="0" baseline="0" dirty="0">
                <a:solidFill>
                  <a:srgbClr val="410007"/>
                </a:solidFill>
                <a:effectLst/>
                <a:highlight>
                  <a:srgbClr val="FFFFFF"/>
                </a:highlight>
                <a:latin typeface="Google Sans"/>
              </a:rPr>
              <a:t> seconds </a:t>
            </a:r>
            <a:r>
              <a:rPr lang="en-US" b="0" i="0" dirty="0">
                <a:solidFill>
                  <a:srgbClr val="410007"/>
                </a:solidFill>
                <a:effectLst/>
                <a:highlight>
                  <a:srgbClr val="FFFFFF"/>
                </a:highlight>
                <a:latin typeface="Google Sans"/>
              </a:rPr>
              <a:t>to get that focus back. To put that into perspective in a typical 8 hr. workday, employees only perform around 3 hrs. of focused work. Imagine how much better we’d focus if we could go home after</a:t>
            </a:r>
            <a:r>
              <a:rPr lang="en-US" b="0" i="0" baseline="0" dirty="0">
                <a:solidFill>
                  <a:srgbClr val="410007"/>
                </a:solidFill>
                <a:effectLst/>
                <a:highlight>
                  <a:srgbClr val="FFFFFF"/>
                </a:highlight>
                <a:latin typeface="Google Sans"/>
              </a:rPr>
              <a:t> getting our work done! Some companies are working towards that very concept right now. </a:t>
            </a:r>
            <a:r>
              <a:rPr lang="en-US" b="0" i="0" dirty="0">
                <a:solidFill>
                  <a:srgbClr val="1F1F1F"/>
                </a:solidFill>
                <a:effectLst/>
                <a:highlight>
                  <a:srgbClr val="FFFFFF"/>
                </a:highlight>
                <a:latin typeface="Google Sans"/>
              </a:rPr>
              <a:t>Consider the math of lost productivity:. Add up those 23-minute chunks over the course of a day, and you're hemorrhaging valuable time.</a:t>
            </a:r>
          </a:p>
          <a:p>
            <a:pPr lvl="0">
              <a:lnSpc>
                <a:spcPct val="90000"/>
              </a:lnSpc>
            </a:pPr>
            <a:endParaRPr lang="en-US" sz="1200" dirty="0"/>
          </a:p>
          <a:p>
            <a:pPr marL="0" marR="0" lvl="0" indent="0" algn="l" defTabSz="914400" rtl="0" eaLnBrk="1" fontAlgn="auto" latinLnBrk="0" hangingPunct="1">
              <a:lnSpc>
                <a:spcPct val="90000"/>
              </a:lnSpc>
              <a:spcBef>
                <a:spcPts val="0"/>
              </a:spcBef>
              <a:spcAft>
                <a:spcPts val="0"/>
              </a:spcAft>
              <a:buClrTx/>
              <a:buSzTx/>
              <a:buFontTx/>
              <a:buNone/>
              <a:tabLst/>
              <a:defRPr/>
            </a:pPr>
            <a:r>
              <a:rPr lang="en-US" sz="1200" b="1" dirty="0"/>
              <a:t>Exploring Challenges Faced by Writers</a:t>
            </a:r>
            <a:r>
              <a:rPr lang="en-US" sz="1200" dirty="0"/>
              <a:t>: Juggling writing projects with work, family obligations, and personal responsibilities. Emphasize the importance of recognizing and addressing these challenges to maintain productivity and well-being. We all have times when procrastination, distractions, and feel</a:t>
            </a:r>
            <a:r>
              <a:rPr lang="en-US" sz="1200" baseline="0" dirty="0"/>
              <a:t> </a:t>
            </a:r>
            <a:r>
              <a:rPr lang="en-US" sz="1200" dirty="0"/>
              <a:t>overwhelmed.</a:t>
            </a:r>
            <a:r>
              <a:rPr lang="en-US" sz="1200" baseline="0" dirty="0"/>
              <a:t> Let’s explore some </a:t>
            </a:r>
            <a:r>
              <a:rPr lang="en-US" b="0" i="0" dirty="0">
                <a:solidFill>
                  <a:srgbClr val="410007"/>
                </a:solidFill>
                <a:effectLst/>
                <a:highlight>
                  <a:srgbClr val="FFFFFF"/>
                </a:highlight>
                <a:latin typeface="Google Sans"/>
              </a:rPr>
              <a:t>creative ways to manage our time and increase our productivity by staying in flow.</a:t>
            </a:r>
          </a:p>
          <a:p>
            <a:pPr marL="0" marR="0" indent="457200">
              <a:lnSpc>
                <a:spcPct val="150000"/>
              </a:lnSpc>
              <a:spcBef>
                <a:spcPts val="0"/>
              </a:spcBef>
              <a:spcAft>
                <a:spcPts val="800"/>
              </a:spcAft>
            </a:pPr>
            <a:endParaRPr lang="en-US" sz="1200" b="0" i="0" kern="1200" dirty="0">
              <a:solidFill>
                <a:srgbClr val="410007"/>
              </a:solidFill>
              <a:effectLst/>
              <a:highlight>
                <a:srgbClr val="FFFFFF"/>
              </a:highlight>
              <a:latin typeface="Google Sans"/>
              <a:ea typeface="+mn-ea"/>
              <a:cs typeface="+mn-cs"/>
            </a:endParaRPr>
          </a:p>
          <a:p>
            <a:pPr marL="0" marR="0" indent="457200">
              <a:lnSpc>
                <a:spcPct val="150000"/>
              </a:lnSpc>
              <a:spcBef>
                <a:spcPts val="0"/>
              </a:spcBef>
              <a:spcAft>
                <a:spcPts val="800"/>
              </a:spcAft>
            </a:pP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"4,000 Weeks" is a thought-provoking book by Oliver Burkeman that explores the concept of time management in the context of mortality. It challenges readers to reconsider their approach to time and offers insights and strategies for living a more fulfilling and meaningful life.</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b="1" kern="100" dirty="0">
                <a:effectLst/>
                <a:latin typeface="Book Antiqua" panose="02040602050305030304" pitchFamily="18" charset="0"/>
                <a:ea typeface="Aptos" panose="020B0004020202020204" pitchFamily="34" charset="0"/>
                <a:cs typeface="Times New Roman" panose="02020603050405020304" pitchFamily="18" charset="0"/>
              </a:rPr>
              <a:t>Prioritization:</a:t>
            </a: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 "4,000 Weeks" emphasizes the importance of prioritizing activities that align with one's values, goals, and sense of purpose. Burkeman suggests identifying the most meaningful and impactful tasks and dedicating time and energy to them while letting go of non-essential distractions and obligations.</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lang="en-US" b="0" i="0" dirty="0">
              <a:solidFill>
                <a:srgbClr val="410007"/>
              </a:solidFill>
              <a:effectLst/>
              <a:highlight>
                <a:srgbClr val="FFFFFF"/>
              </a:highlight>
              <a:latin typeface="Google Sans"/>
            </a:endParaRPr>
          </a:p>
          <a:p>
            <a:pPr>
              <a:lnSpc>
                <a:spcPct val="90000"/>
              </a:lnSpc>
            </a:pPr>
            <a:endParaRPr lang="en-US" sz="1200" dirty="0"/>
          </a:p>
        </p:txBody>
      </p:sp>
      <p:sp>
        <p:nvSpPr>
          <p:cNvPr id="4" name="Slide Number Placeholder 3"/>
          <p:cNvSpPr>
            <a:spLocks noGrp="1"/>
          </p:cNvSpPr>
          <p:nvPr>
            <p:ph type="sldNum" sz="quarter" idx="5"/>
          </p:nvPr>
        </p:nvSpPr>
        <p:spPr/>
        <p:txBody>
          <a:bodyPr/>
          <a:lstStyle/>
          <a:p>
            <a:fld id="{52A650F7-F931-4677-B3B7-E2AB8ED8A734}" type="slidenum">
              <a:rPr lang="en-US" smtClean="0"/>
              <a:t>3</a:t>
            </a:fld>
            <a:endParaRPr lang="en-US"/>
          </a:p>
        </p:txBody>
      </p:sp>
    </p:spTree>
    <p:extLst>
      <p:ext uri="{BB962C8B-B14F-4D97-AF65-F5344CB8AC3E}">
        <p14:creationId xmlns:p14="http://schemas.microsoft.com/office/powerpoint/2010/main" val="2695835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effectLst/>
              </a:rPr>
              <a:t>Time Management and Prioritization</a:t>
            </a:r>
            <a:r>
              <a:rPr lang="en-US" dirty="0">
                <a:effectLst/>
              </a:rPr>
              <a:t>:</a:t>
            </a:r>
          </a:p>
          <a:p>
            <a:pPr marL="742950" lvl="1" indent="-285750">
              <a:buFont typeface="Arial" panose="020B0604020202020204" pitchFamily="34" charset="0"/>
              <a:buChar char="•"/>
            </a:pPr>
            <a:r>
              <a:rPr lang="en-US" dirty="0">
                <a:effectLst/>
              </a:rPr>
              <a:t>Each book emphasizes the importance of managing time effectively and prioritizing tasks based on their significance and impact.</a:t>
            </a:r>
          </a:p>
          <a:p>
            <a:pPr marL="742950" lvl="1" indent="-285750">
              <a:buFont typeface="Arial" panose="020B0604020202020204" pitchFamily="34" charset="0"/>
              <a:buChar char="•"/>
            </a:pPr>
            <a:r>
              <a:rPr lang="en-US" dirty="0">
                <a:effectLst/>
              </a:rPr>
              <a:t>Authors offer strategies for setting clear goals, identifying priorities, and allocating time and resources accordingly to maximize productivity and achieve desired outcomes.</a:t>
            </a:r>
          </a:p>
          <a:p>
            <a:pPr>
              <a:buFont typeface="Arial" panose="020B0604020202020204" pitchFamily="34" charset="0"/>
              <a:buChar char="•"/>
            </a:pPr>
            <a:r>
              <a:rPr lang="en-US" b="1" dirty="0">
                <a:effectLst/>
              </a:rPr>
              <a:t>Focus and Productivity</a:t>
            </a:r>
            <a:r>
              <a:rPr lang="en-US" dirty="0">
                <a:effectLst/>
              </a:rPr>
              <a:t>:</a:t>
            </a:r>
          </a:p>
          <a:p>
            <a:pPr marL="742950" lvl="1" indent="-285750">
              <a:buFont typeface="Arial" panose="020B0604020202020204" pitchFamily="34" charset="0"/>
              <a:buChar char="•"/>
            </a:pPr>
            <a:r>
              <a:rPr lang="en-US" dirty="0">
                <a:effectLst/>
              </a:rPr>
              <a:t>Authors discuss the importance of maintaining focus and avoiding distractions in order to accomplish meaningful work.</a:t>
            </a:r>
          </a:p>
          <a:p>
            <a:pPr marL="742950" lvl="1" indent="-285750">
              <a:buFont typeface="Arial" panose="020B0604020202020204" pitchFamily="34" charset="0"/>
              <a:buChar char="•"/>
            </a:pPr>
            <a:r>
              <a:rPr lang="en-US" dirty="0">
                <a:effectLst/>
              </a:rPr>
              <a:t>They offer techniques for minimizing interruptions, staying organized, and managing energy levels to sustain productivity throughout the day.</a:t>
            </a:r>
          </a:p>
          <a:p>
            <a:pPr>
              <a:buFont typeface="Arial" panose="020B0604020202020204" pitchFamily="34" charset="0"/>
              <a:buChar char="•"/>
            </a:pPr>
            <a:r>
              <a:rPr lang="en-US" b="1" dirty="0">
                <a:effectLst/>
              </a:rPr>
              <a:t>Optimizing Peak Performance</a:t>
            </a:r>
            <a:r>
              <a:rPr lang="en-US" dirty="0">
                <a:effectLst/>
              </a:rPr>
              <a:t>:</a:t>
            </a:r>
          </a:p>
          <a:p>
            <a:pPr marL="742950" lvl="1" indent="-285750">
              <a:buFont typeface="Arial" panose="020B0604020202020204" pitchFamily="34" charset="0"/>
              <a:buChar char="•"/>
            </a:pPr>
            <a:r>
              <a:rPr lang="en-US" dirty="0">
                <a:effectLst/>
              </a:rPr>
              <a:t>Maximizing peak performance is a common theme, as authors explore how to align tasks with natural rhythms and energy levels for optimal results.</a:t>
            </a:r>
          </a:p>
          <a:p>
            <a:pPr marL="742950" lvl="1" indent="-285750">
              <a:buFont typeface="Arial" panose="020B0604020202020204" pitchFamily="34" charset="0"/>
              <a:buChar char="•"/>
            </a:pPr>
            <a:r>
              <a:rPr lang="en-US" dirty="0">
                <a:effectLst/>
              </a:rPr>
              <a:t>They discuss the concept of chronotypes, peak performance times, and strategies for scheduling activities based on individual preferences and biological rhythms.</a:t>
            </a:r>
          </a:p>
          <a:p>
            <a:pPr>
              <a:buFont typeface="Arial" panose="020B0604020202020204" pitchFamily="34" charset="0"/>
              <a:buChar char="•"/>
            </a:pPr>
            <a:r>
              <a:rPr lang="en-US" b="1" dirty="0">
                <a:effectLst/>
              </a:rPr>
              <a:t>Developing Resilience and Perseverance</a:t>
            </a:r>
            <a:r>
              <a:rPr lang="en-US" dirty="0">
                <a:effectLst/>
              </a:rPr>
              <a:t>:</a:t>
            </a:r>
          </a:p>
          <a:p>
            <a:pPr marL="742950" lvl="1" indent="-285750">
              <a:buFont typeface="Arial" panose="020B0604020202020204" pitchFamily="34" charset="0"/>
              <a:buChar char="•"/>
            </a:pPr>
            <a:r>
              <a:rPr lang="en-US" dirty="0">
                <a:effectLst/>
              </a:rPr>
              <a:t>Building resilience and perseverance are recurring themes, as authors emphasize the importance of resilience in overcoming obstacles and setbacks on the path to success.</a:t>
            </a:r>
          </a:p>
          <a:p>
            <a:pPr marL="742950" lvl="1" indent="-285750">
              <a:buFont typeface="Arial" panose="020B0604020202020204" pitchFamily="34" charset="0"/>
              <a:buChar char="•"/>
            </a:pPr>
            <a:r>
              <a:rPr lang="en-US" dirty="0">
                <a:effectLst/>
              </a:rPr>
              <a:t>They discuss the role of grit—the combination of passion and perseverance—in achieving long-term goals and navigating challenges with determination and resilience.</a:t>
            </a:r>
          </a:p>
          <a:p>
            <a:pPr>
              <a:buFont typeface="Arial" panose="020B0604020202020204" pitchFamily="34" charset="0"/>
              <a:buChar char="•"/>
            </a:pPr>
            <a:r>
              <a:rPr lang="en-US" b="1" dirty="0">
                <a:effectLst/>
              </a:rPr>
              <a:t>Embracing Procrastination and Taking Action</a:t>
            </a:r>
            <a:r>
              <a:rPr lang="en-US" dirty="0">
                <a:effectLst/>
              </a:rPr>
              <a:t>:</a:t>
            </a:r>
          </a:p>
          <a:p>
            <a:pPr marL="742950" lvl="1" indent="-285750">
              <a:buFont typeface="Arial" panose="020B0604020202020204" pitchFamily="34" charset="0"/>
              <a:buChar char="•"/>
            </a:pPr>
            <a:r>
              <a:rPr lang="en-US" dirty="0">
                <a:effectLst/>
              </a:rPr>
              <a:t>Authors address the tendency to procrastinate and offer strategies for overcoming procrastination and taking action on important tasks.</a:t>
            </a:r>
          </a:p>
          <a:p>
            <a:pPr marL="742950" lvl="1" indent="-285750">
              <a:buFont typeface="Arial" panose="020B0604020202020204" pitchFamily="34" charset="0"/>
              <a:buChar char="•"/>
            </a:pPr>
            <a:r>
              <a:rPr lang="en-US" dirty="0">
                <a:effectLst/>
              </a:rPr>
              <a:t>They advocate for techniques such as the "frog method" of tackling the most challenging tasks first and breaking tasks into smaller, manageable steps to overcome procrastination and achieve progress.</a:t>
            </a:r>
          </a:p>
          <a:p>
            <a:pPr>
              <a:buFont typeface="Arial" panose="020B0604020202020204" pitchFamily="34" charset="0"/>
              <a:buChar char="•"/>
            </a:pPr>
            <a:r>
              <a:rPr lang="en-US" b="1" dirty="0">
                <a:effectLst/>
              </a:rPr>
              <a:t>Mindful Time Management</a:t>
            </a:r>
            <a:r>
              <a:rPr lang="en-US" dirty="0">
                <a:effectLst/>
              </a:rPr>
              <a:t>:</a:t>
            </a:r>
          </a:p>
          <a:p>
            <a:pPr marL="742950" lvl="1" indent="-285750">
              <a:buFont typeface="Arial" panose="020B0604020202020204" pitchFamily="34" charset="0"/>
              <a:buChar char="•"/>
            </a:pPr>
            <a:r>
              <a:rPr lang="en-US" dirty="0">
                <a:effectLst/>
              </a:rPr>
              <a:t>Mindfulness and intentionality in time management are emphasized, as authors encourage readers to cultivate awareness of how they spend their time and to make intentional choices aligned with their values and goals.</a:t>
            </a:r>
          </a:p>
          <a:p>
            <a:pPr marL="742950" lvl="1" indent="-285750">
              <a:buFont typeface="Arial" panose="020B0604020202020204" pitchFamily="34" charset="0"/>
              <a:buChar char="•"/>
            </a:pPr>
            <a:r>
              <a:rPr lang="en-US" dirty="0">
                <a:effectLst/>
              </a:rPr>
              <a:t>They offer techniques for practicing mindfulness, setting boundaries, and creating space for meaningful activities that nourish the mind, body, and spirit.</a:t>
            </a:r>
          </a:p>
          <a:p>
            <a:pPr>
              <a:buFont typeface="Arial" panose="020B0604020202020204" pitchFamily="34" charset="0"/>
              <a:buChar char="•"/>
            </a:pPr>
            <a:r>
              <a:rPr lang="en-US" b="1" dirty="0">
                <a:effectLst/>
              </a:rPr>
              <a:t>Balancing Work and Life</a:t>
            </a:r>
            <a:r>
              <a:rPr lang="en-US" dirty="0">
                <a:effectLst/>
              </a:rPr>
              <a:t>:</a:t>
            </a:r>
          </a:p>
          <a:p>
            <a:pPr marL="742950" lvl="1" indent="-285750">
              <a:buFont typeface="Arial" panose="020B0604020202020204" pitchFamily="34" charset="0"/>
              <a:buChar char="•"/>
            </a:pPr>
            <a:r>
              <a:rPr lang="en-US" dirty="0">
                <a:effectLst/>
              </a:rPr>
              <a:t>Achieving work-life balance is a common theme, as authors discuss strategies for balancing professional responsibilities with personal priorities and self-care.</a:t>
            </a:r>
          </a:p>
          <a:p>
            <a:pPr marL="742950" lvl="1" indent="-285750">
              <a:buFont typeface="Arial" panose="020B0604020202020204" pitchFamily="34" charset="0"/>
              <a:buChar char="•"/>
            </a:pPr>
            <a:r>
              <a:rPr lang="en-US" dirty="0">
                <a:effectLst/>
              </a:rPr>
              <a:t>They emphasize the importance of setting boundaries, prioritizing self-care, and creating space for leisure, relationships, and activities that bring joy and fulfillment.</a:t>
            </a:r>
          </a:p>
          <a:p>
            <a:r>
              <a:rPr lang="en-US" dirty="0">
                <a:effectLst/>
              </a:rPr>
              <a:t>Overall, "4,000 Weeks," "Grit," "The Power of When," and "Eat That Frog!" share common themes related to time management, prioritization, focus, productivity, resilience, taking action, mindful time management, and achieving work-life balance. These books offer valuable insights and practical strategies for readers seeking to optimize their time, maximize productivity, and achieve success in both their personal and professional lives.</a:t>
            </a:r>
          </a:p>
          <a:p>
            <a:br>
              <a:rPr lang="en-US" b="0" i="0" dirty="0">
                <a:solidFill>
                  <a:srgbClr val="000000"/>
                </a:solidFill>
                <a:effectLst/>
                <a:highlight>
                  <a:srgbClr val="FFFFFF"/>
                </a:highlight>
                <a:latin typeface="Inter"/>
              </a:rPr>
            </a:br>
            <a:endParaRPr lang="en-US" dirty="0"/>
          </a:p>
        </p:txBody>
      </p:sp>
      <p:sp>
        <p:nvSpPr>
          <p:cNvPr id="4" name="Slide Number Placeholder 3"/>
          <p:cNvSpPr>
            <a:spLocks noGrp="1"/>
          </p:cNvSpPr>
          <p:nvPr>
            <p:ph type="sldNum" sz="quarter" idx="5"/>
          </p:nvPr>
        </p:nvSpPr>
        <p:spPr/>
        <p:txBody>
          <a:bodyPr/>
          <a:lstStyle/>
          <a:p>
            <a:fld id="{52A650F7-F931-4677-B3B7-E2AB8ED8A734}" type="slidenum">
              <a:rPr lang="en-US" smtClean="0"/>
              <a:t>23</a:t>
            </a:fld>
            <a:endParaRPr lang="en-US"/>
          </a:p>
        </p:txBody>
      </p:sp>
    </p:spTree>
    <p:extLst>
      <p:ext uri="{BB962C8B-B14F-4D97-AF65-F5344CB8AC3E}">
        <p14:creationId xmlns:p14="http://schemas.microsoft.com/office/powerpoint/2010/main" val="3974081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D0D0D"/>
                </a:solidFill>
                <a:effectLst/>
                <a:highlight>
                  <a:srgbClr val="FFFFFF"/>
                </a:highlight>
                <a:latin typeface="Söhne"/>
              </a:rPr>
              <a:t>Embracing Authenticity and Imperfection</a:t>
            </a:r>
            <a:r>
              <a:rPr lang="en-US" b="0" i="0" dirty="0">
                <a:solidFill>
                  <a:srgbClr val="0D0D0D"/>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Each book emphasizes the importance of embracing authenticity, imperfection, and vulnerability as pathways to personal growth and fulfillment.</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Authors advocate for letting go of perfectionism, self-doubt, and the need for external validation in order to unlock creativity and live wholeheartedly.</a:t>
            </a:r>
          </a:p>
          <a:p>
            <a:pPr algn="l">
              <a:buFont typeface="Arial" panose="020B0604020202020204" pitchFamily="34" charset="0"/>
              <a:buChar char="•"/>
            </a:pPr>
            <a:r>
              <a:rPr lang="en-US" b="1" i="0" dirty="0">
                <a:solidFill>
                  <a:srgbClr val="0D0D0D"/>
                </a:solidFill>
                <a:effectLst/>
                <a:highlight>
                  <a:srgbClr val="FFFFFF"/>
                </a:highlight>
                <a:latin typeface="Söhne"/>
              </a:rPr>
              <a:t>Cultivating Self-Awareness and Mindfulness</a:t>
            </a:r>
            <a:r>
              <a:rPr lang="en-US" b="0" i="0" dirty="0">
                <a:solidFill>
                  <a:srgbClr val="0D0D0D"/>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Authors discuss the importance of cultivating self-awareness and mindfulness in recognizing internal saboteurs, overcoming fear, and making intentional choices.</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They emphasize the role of self-reflection, meditation, and other mindfulness practices in fostering resilience, clarity, and creativity.</a:t>
            </a:r>
          </a:p>
          <a:p>
            <a:pPr algn="l">
              <a:buFont typeface="Arial" panose="020B0604020202020204" pitchFamily="34" charset="0"/>
              <a:buChar char="•"/>
            </a:pPr>
            <a:r>
              <a:rPr lang="en-US" b="1" i="0" dirty="0">
                <a:solidFill>
                  <a:srgbClr val="0D0D0D"/>
                </a:solidFill>
                <a:effectLst/>
                <a:highlight>
                  <a:srgbClr val="FFFFFF"/>
                </a:highlight>
                <a:latin typeface="Söhne"/>
              </a:rPr>
              <a:t>Unlocking Creative Potential</a:t>
            </a:r>
            <a:r>
              <a:rPr lang="en-US" b="0" i="0" dirty="0">
                <a:solidFill>
                  <a:srgbClr val="0D0D0D"/>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Creativity is a central theme across all books, highlighting its transformative power for personal expression, innovation, and self-discovery.</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Authors encourage readers to embrace their unique gifts, tap into their creative impulses, and explore new possibilities with curiosity and courage.</a:t>
            </a:r>
          </a:p>
          <a:p>
            <a:pPr algn="l">
              <a:buFont typeface="Arial" panose="020B0604020202020204" pitchFamily="34" charset="0"/>
              <a:buChar char="•"/>
            </a:pPr>
            <a:r>
              <a:rPr lang="en-US" b="1" i="0" dirty="0">
                <a:solidFill>
                  <a:srgbClr val="0D0D0D"/>
                </a:solidFill>
                <a:effectLst/>
                <a:highlight>
                  <a:srgbClr val="FFFFFF"/>
                </a:highlight>
                <a:latin typeface="Söhne"/>
              </a:rPr>
              <a:t>Overcoming Fear and Resistance</a:t>
            </a:r>
            <a:r>
              <a:rPr lang="en-US" b="0" i="0" dirty="0">
                <a:solidFill>
                  <a:srgbClr val="0D0D0D"/>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Fear and resistance are common obstacles addressed in each book, whether it's fear of failure, rejection, or inadequacy.</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Authors offer strategies for confronting and overcoming fear, self-doubt, and limiting beliefs that hinder personal growth and creative expression.</a:t>
            </a:r>
          </a:p>
          <a:p>
            <a:pPr algn="l">
              <a:buFont typeface="Arial" panose="020B0604020202020204" pitchFamily="34" charset="0"/>
              <a:buChar char="•"/>
            </a:pPr>
            <a:r>
              <a:rPr lang="en-US" b="1" i="0" dirty="0">
                <a:solidFill>
                  <a:srgbClr val="0D0D0D"/>
                </a:solidFill>
                <a:effectLst/>
                <a:highlight>
                  <a:srgbClr val="FFFFFF"/>
                </a:highlight>
                <a:latin typeface="Söhne"/>
              </a:rPr>
              <a:t>Finding Joy and Fulfillment</a:t>
            </a:r>
            <a:r>
              <a:rPr lang="en-US" b="0" i="0" dirty="0">
                <a:solidFill>
                  <a:srgbClr val="0D0D0D"/>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Authors advocate for pursuing passions, following curiosity, and seeking joy and fulfillment in everyday life.</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They discuss the importance of prioritizing self-care, setting boundaries, and creating space for creativity and self-expression to flourish.</a:t>
            </a:r>
          </a:p>
          <a:p>
            <a:pPr algn="l">
              <a:buFont typeface="Arial" panose="020B0604020202020204" pitchFamily="34" charset="0"/>
              <a:buChar char="•"/>
            </a:pPr>
            <a:r>
              <a:rPr lang="en-US" b="1" i="0" dirty="0">
                <a:solidFill>
                  <a:srgbClr val="0D0D0D"/>
                </a:solidFill>
                <a:effectLst/>
                <a:highlight>
                  <a:srgbClr val="FFFFFF"/>
                </a:highlight>
                <a:latin typeface="Söhne"/>
              </a:rPr>
              <a:t>Building Resilience and Self-Compassion</a:t>
            </a:r>
            <a:r>
              <a:rPr lang="en-US" b="0" i="0" dirty="0">
                <a:solidFill>
                  <a:srgbClr val="0D0D0D"/>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Building resilience and practicing self-compassion are recurring themes, as authors emphasize the importance of bouncing back from setbacks with kindness and grace.</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They encourage readers to embrace failures and setbacks as opportunities for growth, learning, and self-discovery.</a:t>
            </a:r>
          </a:p>
          <a:p>
            <a:pPr algn="l">
              <a:buFont typeface="Arial" panose="020B0604020202020204" pitchFamily="34" charset="0"/>
              <a:buChar char="•"/>
            </a:pPr>
            <a:r>
              <a:rPr lang="en-US" b="1" i="0" dirty="0">
                <a:solidFill>
                  <a:srgbClr val="0D0D0D"/>
                </a:solidFill>
                <a:effectLst/>
                <a:highlight>
                  <a:srgbClr val="FFFFFF"/>
                </a:highlight>
                <a:latin typeface="Söhne"/>
              </a:rPr>
              <a:t>Letting Go of Comparison and External Validation</a:t>
            </a:r>
            <a:r>
              <a:rPr lang="en-US" b="0" i="0" dirty="0">
                <a:solidFill>
                  <a:srgbClr val="0D0D0D"/>
                </a:solidFill>
                <a:effectLst/>
                <a:highlight>
                  <a:srgbClr val="FFFFFF"/>
                </a:highlight>
                <a:latin typeface="Söhne"/>
              </a:rPr>
              <a:t>:</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Authors caution against comparing oneself to others and seeking external validation for self-worth and creativity.</a:t>
            </a:r>
          </a:p>
          <a:p>
            <a:pPr marL="742950" lvl="1" indent="-285750" algn="l">
              <a:buFont typeface="Arial" panose="020B0604020202020204" pitchFamily="34" charset="0"/>
              <a:buChar char="•"/>
            </a:pPr>
            <a:r>
              <a:rPr lang="en-US" b="0" i="0" dirty="0">
                <a:solidFill>
                  <a:srgbClr val="0D0D0D"/>
                </a:solidFill>
                <a:effectLst/>
                <a:highlight>
                  <a:srgbClr val="FFFFFF"/>
                </a:highlight>
                <a:latin typeface="Söhne"/>
              </a:rPr>
              <a:t>They emphasize the value of embracing one's unique journey, trusting intuition, and staying true to oneself without seeking approval from others.</a:t>
            </a:r>
          </a:p>
          <a:p>
            <a:pPr algn="l"/>
            <a:r>
              <a:rPr lang="en-US" b="0" i="0" dirty="0">
                <a:solidFill>
                  <a:srgbClr val="0D0D0D"/>
                </a:solidFill>
                <a:effectLst/>
                <a:highlight>
                  <a:srgbClr val="FFFFFF"/>
                </a:highlight>
                <a:latin typeface="Söhne"/>
              </a:rPr>
              <a:t>Overall, "Positive Intelligence," "Big Magic," "Insanely Gifted," "The Gifts of Imperfection," and "The Perfection Detox" share common themes related to embracing authenticity, cultivating creativity, overcoming fear and resistance, finding joy and fulfillment, building resilience, and letting go of perfectionism and external validation. These books offer valuable insights and practical strategies for readers seeking to cultivate a more authentic, creative, and fulfilling life.</a:t>
            </a:r>
          </a:p>
          <a:p>
            <a:endParaRPr lang="en-US" dirty="0"/>
          </a:p>
        </p:txBody>
      </p:sp>
      <p:sp>
        <p:nvSpPr>
          <p:cNvPr id="4" name="Slide Number Placeholder 3"/>
          <p:cNvSpPr>
            <a:spLocks noGrp="1"/>
          </p:cNvSpPr>
          <p:nvPr>
            <p:ph type="sldNum" sz="quarter" idx="5"/>
          </p:nvPr>
        </p:nvSpPr>
        <p:spPr/>
        <p:txBody>
          <a:bodyPr/>
          <a:lstStyle/>
          <a:p>
            <a:fld id="{52A650F7-F931-4677-B3B7-E2AB8ED8A734}" type="slidenum">
              <a:rPr lang="en-US" smtClean="0"/>
              <a:t>24</a:t>
            </a:fld>
            <a:endParaRPr lang="en-US"/>
          </a:p>
        </p:txBody>
      </p:sp>
    </p:spTree>
    <p:extLst>
      <p:ext uri="{BB962C8B-B14F-4D97-AF65-F5344CB8AC3E}">
        <p14:creationId xmlns:p14="http://schemas.microsoft.com/office/powerpoint/2010/main" val="2870197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6089" y="4400550"/>
            <a:ext cx="6540323" cy="3388784"/>
          </a:xfrm>
        </p:spPr>
        <p:txBody>
          <a:bodyPr/>
          <a:lstStyle/>
          <a:p>
            <a:pPr marL="0" marR="0" indent="457200">
              <a:lnSpc>
                <a:spcPct val="150000"/>
              </a:lnSpc>
              <a:spcBef>
                <a:spcPts val="0"/>
              </a:spcBef>
              <a:spcAft>
                <a:spcPts val="800"/>
              </a:spcAft>
            </a:pPr>
            <a:r>
              <a:rPr lang="en-US" sz="1000" kern="100" dirty="0">
                <a:effectLst/>
                <a:latin typeface="Book Antiqua" panose="02040602050305030304" pitchFamily="18" charset="0"/>
                <a:ea typeface="Aptos" panose="020B0004020202020204" pitchFamily="34" charset="0"/>
                <a:cs typeface="Times New Roman" panose="02020603050405020304" pitchFamily="18" charset="0"/>
              </a:rPr>
              <a:t>The Four Laws of Behavior Change:</a:t>
            </a:r>
          </a:p>
          <a:p>
            <a:pPr marL="0" marR="0" indent="457200">
              <a:lnSpc>
                <a:spcPct val="150000"/>
              </a:lnSpc>
              <a:spcBef>
                <a:spcPts val="0"/>
              </a:spcBef>
              <a:spcAft>
                <a:spcPts val="800"/>
              </a:spcAft>
            </a:pPr>
            <a:r>
              <a:rPr lang="en-US" sz="1000" kern="100" dirty="0">
                <a:effectLst/>
                <a:latin typeface="Book Antiqua" panose="02040602050305030304" pitchFamily="18" charset="0"/>
                <a:ea typeface="Aptos" panose="020B0004020202020204" pitchFamily="34" charset="0"/>
                <a:cs typeface="Times New Roman" panose="02020603050405020304" pitchFamily="18" charset="0"/>
              </a:rPr>
              <a:t>Law 1: Make it Obvious (Cue): Create obvious cues or triggers that prompt desired behaviors and make them more automatic and effortless.</a:t>
            </a:r>
          </a:p>
          <a:p>
            <a:pPr marL="0" marR="0" indent="457200">
              <a:lnSpc>
                <a:spcPct val="150000"/>
              </a:lnSpc>
              <a:spcBef>
                <a:spcPts val="0"/>
              </a:spcBef>
              <a:spcAft>
                <a:spcPts val="800"/>
              </a:spcAft>
            </a:pPr>
            <a:r>
              <a:rPr lang="en-US" sz="1000" kern="100" dirty="0">
                <a:effectLst/>
                <a:latin typeface="Book Antiqua" panose="02040602050305030304" pitchFamily="18" charset="0"/>
                <a:ea typeface="Aptos" panose="020B0004020202020204" pitchFamily="34" charset="0"/>
                <a:cs typeface="Times New Roman" panose="02020603050405020304" pitchFamily="18" charset="0"/>
              </a:rPr>
              <a:t>Law 2: Make it Attractive (Craving): </a:t>
            </a:r>
            <a:r>
              <a:rPr lang="en-US" sz="1000" kern="100" dirty="0">
                <a:latin typeface="Book Antiqua" panose="02040602050305030304" pitchFamily="18" charset="0"/>
                <a:ea typeface="Aptos" panose="020B0004020202020204" pitchFamily="34" charset="0"/>
                <a:cs typeface="Times New Roman" panose="02020603050405020304" pitchFamily="18" charset="0"/>
              </a:rPr>
              <a:t>E</a:t>
            </a:r>
            <a:r>
              <a:rPr lang="en-US" sz="1000" kern="100" dirty="0">
                <a:effectLst/>
                <a:latin typeface="Book Antiqua" panose="02040602050305030304" pitchFamily="18" charset="0"/>
                <a:ea typeface="Aptos" panose="020B0004020202020204" pitchFamily="34" charset="0"/>
                <a:cs typeface="Times New Roman" panose="02020603050405020304" pitchFamily="18" charset="0"/>
              </a:rPr>
              <a:t>xplore ways to make habits more attractive by linking them to rewarding experiences or aligning them with personal values and identity.</a:t>
            </a:r>
          </a:p>
          <a:p>
            <a:pPr marL="0" marR="0" indent="457200">
              <a:lnSpc>
                <a:spcPct val="150000"/>
              </a:lnSpc>
              <a:spcBef>
                <a:spcPts val="0"/>
              </a:spcBef>
              <a:spcAft>
                <a:spcPts val="800"/>
              </a:spcAft>
            </a:pPr>
            <a:r>
              <a:rPr lang="en-US" sz="1000" kern="100" dirty="0">
                <a:effectLst/>
                <a:latin typeface="Book Antiqua" panose="02040602050305030304" pitchFamily="18" charset="0"/>
                <a:ea typeface="Aptos" panose="020B0004020202020204" pitchFamily="34" charset="0"/>
                <a:cs typeface="Times New Roman" panose="02020603050405020304" pitchFamily="18" charset="0"/>
              </a:rPr>
              <a:t>Law 3: Make it Easy (Response): simplify the process of habit formation by breaking tasks into smaller, manageable steps and removing barriers or friction that hinder behavior change.</a:t>
            </a:r>
          </a:p>
          <a:p>
            <a:pPr marL="0" marR="0" indent="457200">
              <a:lnSpc>
                <a:spcPct val="150000"/>
              </a:lnSpc>
              <a:spcBef>
                <a:spcPts val="0"/>
              </a:spcBef>
              <a:spcAft>
                <a:spcPts val="800"/>
              </a:spcAft>
            </a:pPr>
            <a:r>
              <a:rPr lang="en-US" sz="1000" kern="100" dirty="0">
                <a:effectLst/>
                <a:latin typeface="Book Antiqua" panose="02040602050305030304" pitchFamily="18" charset="0"/>
                <a:ea typeface="Aptos" panose="020B0004020202020204" pitchFamily="34" charset="0"/>
                <a:cs typeface="Times New Roman" panose="02020603050405020304" pitchFamily="18" charset="0"/>
              </a:rPr>
              <a:t>Law 4: Make it Satisfying (Reward): </a:t>
            </a:r>
            <a:r>
              <a:rPr lang="en-US" sz="1000" kern="100" dirty="0">
                <a:latin typeface="Book Antiqua" panose="02040602050305030304" pitchFamily="18" charset="0"/>
                <a:ea typeface="Aptos" panose="020B0004020202020204" pitchFamily="34" charset="0"/>
                <a:cs typeface="Times New Roman" panose="02020603050405020304" pitchFamily="18" charset="0"/>
              </a:rPr>
              <a:t>P</a:t>
            </a:r>
            <a:r>
              <a:rPr lang="en-US" sz="1000" kern="100" dirty="0">
                <a:effectLst/>
                <a:latin typeface="Book Antiqua" panose="02040602050305030304" pitchFamily="18" charset="0"/>
                <a:ea typeface="Aptos" panose="020B0004020202020204" pitchFamily="34" charset="0"/>
                <a:cs typeface="Times New Roman" panose="02020603050405020304" pitchFamily="18" charset="0"/>
              </a:rPr>
              <a:t>rovide immediate and satisfying rewards for desired behaviors to reinforce positive habits and encourage repetition.</a:t>
            </a:r>
          </a:p>
          <a:p>
            <a:pPr marL="0" marR="0" indent="457200">
              <a:lnSpc>
                <a:spcPct val="150000"/>
              </a:lnSpc>
              <a:spcBef>
                <a:spcPts val="0"/>
              </a:spcBef>
              <a:spcAft>
                <a:spcPts val="800"/>
              </a:spcAft>
            </a:pPr>
            <a:endParaRPr lang="en-US" sz="1000" b="1" kern="100" dirty="0">
              <a:effectLst/>
              <a:latin typeface="Book Antiqua" panose="02040602050305030304" pitchFamily="18" charset="0"/>
              <a:ea typeface="Aptos" panose="020B0004020202020204" pitchFamily="34" charset="0"/>
              <a:cs typeface="Times New Roman" panose="02020603050405020304" pitchFamily="18" charset="0"/>
            </a:endParaRPr>
          </a:p>
          <a:p>
            <a:pPr marL="0" marR="0" lvl="0" indent="457200" algn="l" defTabSz="914400" rtl="0" eaLnBrk="1" fontAlgn="auto" latinLnBrk="0" hangingPunct="1">
              <a:lnSpc>
                <a:spcPct val="150000"/>
              </a:lnSpc>
              <a:spcBef>
                <a:spcPts val="0"/>
              </a:spcBef>
              <a:spcAft>
                <a:spcPts val="800"/>
              </a:spcAft>
              <a:buClrTx/>
              <a:buSzTx/>
              <a:buFontTx/>
              <a:buNone/>
              <a:tabLst/>
              <a:defRPr/>
            </a:pPr>
            <a:r>
              <a:rPr lang="en-US" sz="1000" dirty="0">
                <a:latin typeface="Book Antiqua" panose="02040602050305030304" pitchFamily="18" charset="0"/>
              </a:rPr>
              <a:t>Designating specific times and locations for habit implementation to create cues and triggers that prompt automatic action. Example: refill water bottle and dance for three minutes during your Pomodoro 5-minute break.</a:t>
            </a:r>
            <a:r>
              <a:rPr lang="en-US" sz="1000" b="1" kern="100" baseline="0" dirty="0">
                <a:effectLst/>
                <a:latin typeface="Book Antiqua" panose="02040602050305030304" pitchFamily="18" charset="0"/>
                <a:cs typeface="Times New Roman" panose="02020603050405020304" pitchFamily="18" charset="0"/>
              </a:rPr>
              <a:t> </a:t>
            </a:r>
          </a:p>
          <a:p>
            <a:pPr marL="0" marR="0" lvl="0" indent="457200" algn="l" defTabSz="914400" rtl="0" eaLnBrk="1" fontAlgn="auto" latinLnBrk="0" hangingPunct="1">
              <a:lnSpc>
                <a:spcPct val="150000"/>
              </a:lnSpc>
              <a:spcBef>
                <a:spcPts val="0"/>
              </a:spcBef>
              <a:spcAft>
                <a:spcPts val="800"/>
              </a:spcAft>
              <a:buClrTx/>
              <a:buSzTx/>
              <a:buFontTx/>
              <a:buNone/>
              <a:tabLst/>
              <a:defRPr/>
            </a:pPr>
            <a:r>
              <a:rPr lang="en-US" sz="1000" b="1" kern="100" baseline="0" dirty="0">
                <a:effectLst/>
                <a:latin typeface="Book Antiqua" panose="02040602050305030304" pitchFamily="18" charset="0"/>
                <a:cs typeface="Times New Roman" panose="02020603050405020304" pitchFamily="18" charset="0"/>
              </a:rPr>
              <a:t>Make your path known</a:t>
            </a:r>
            <a:endParaRPr lang="en-US" sz="1000" dirty="0">
              <a:latin typeface="Book Antiqua" panose="02040602050305030304" pitchFamily="18" charset="0"/>
            </a:endParaRPr>
          </a:p>
        </p:txBody>
      </p:sp>
      <p:sp>
        <p:nvSpPr>
          <p:cNvPr id="4" name="Slide Number Placeholder 3"/>
          <p:cNvSpPr>
            <a:spLocks noGrp="1"/>
          </p:cNvSpPr>
          <p:nvPr>
            <p:ph type="sldNum" sz="quarter" idx="5"/>
          </p:nvPr>
        </p:nvSpPr>
        <p:spPr/>
        <p:txBody>
          <a:bodyPr/>
          <a:lstStyle/>
          <a:p>
            <a:fld id="{52A650F7-F931-4677-B3B7-E2AB8ED8A734}" type="slidenum">
              <a:rPr lang="en-US" smtClean="0"/>
              <a:t>4</a:t>
            </a:fld>
            <a:endParaRPr lang="en-US"/>
          </a:p>
        </p:txBody>
      </p:sp>
    </p:spTree>
    <p:extLst>
      <p:ext uri="{BB962C8B-B14F-4D97-AF65-F5344CB8AC3E}">
        <p14:creationId xmlns:p14="http://schemas.microsoft.com/office/powerpoint/2010/main" val="385884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50000"/>
              </a:lnSpc>
              <a:spcBef>
                <a:spcPts val="0"/>
              </a:spcBef>
              <a:spcAft>
                <a:spcPts val="800"/>
              </a:spcAft>
            </a:pPr>
            <a:r>
              <a:rPr lang="en-US" sz="1200" kern="100" dirty="0">
                <a:solidFill>
                  <a:srgbClr val="000000"/>
                </a:solidFill>
                <a:effectLst/>
                <a:latin typeface="Book Antiqua" panose="02040602050305030304" pitchFamily="18" charset="0"/>
                <a:ea typeface="Aptos" panose="020B0004020202020204" pitchFamily="34" charset="0"/>
                <a:cs typeface="Times New Roman" panose="02020603050405020304" pitchFamily="18" charset="0"/>
              </a:rPr>
              <a:t>Stolen focus refers to the diversion of attention from a task or activity due to external stimuli or internal thoughts, leading to decreased productivity and cognitive overload.</a:t>
            </a:r>
          </a:p>
          <a:p>
            <a:pPr marL="0" marR="0" indent="457200">
              <a:lnSpc>
                <a:spcPct val="150000"/>
              </a:lnSpc>
              <a:spcBef>
                <a:spcPts val="0"/>
              </a:spcBef>
              <a:spcAft>
                <a:spcPts val="800"/>
              </a:spcAft>
            </a:pP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100" dirty="0">
                <a:solidFill>
                  <a:srgbClr val="000000"/>
                </a:solidFill>
                <a:effectLst/>
                <a:latin typeface="Book Antiqua" panose="02040602050305030304" pitchFamily="18" charset="0"/>
                <a:ea typeface="Aptos" panose="020B0004020202020204" pitchFamily="34" charset="0"/>
                <a:cs typeface="Times New Roman" panose="02020603050405020304" pitchFamily="18" charset="0"/>
              </a:rPr>
              <a:t>Common sources of stolen focus include digital distractions like smartphones and social media, environmental distractions such as noise and clutter, and internal distractions like intrusive thoughts and worries.</a:t>
            </a:r>
          </a:p>
          <a:p>
            <a:pPr marL="0" marR="0" indent="457200">
              <a:lnSpc>
                <a:spcPct val="150000"/>
              </a:lnSpc>
              <a:spcBef>
                <a:spcPts val="0"/>
              </a:spcBef>
              <a:spcAft>
                <a:spcPts val="800"/>
              </a:spcAft>
            </a:pP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100" dirty="0">
                <a:solidFill>
                  <a:srgbClr val="000000"/>
                </a:solidFill>
                <a:effectLst/>
                <a:latin typeface="Book Antiqua" panose="02040602050305030304" pitchFamily="18" charset="0"/>
                <a:ea typeface="Aptos" panose="020B0004020202020204" pitchFamily="34" charset="0"/>
                <a:cs typeface="Times New Roman" panose="02020603050405020304" pitchFamily="18" charset="0"/>
              </a:rPr>
              <a:t>Stolen focus can disrupt workflow, hinder concentration, and impair decision-making, ultimately leading to decreased efficiency and performance in various aspects of life.</a:t>
            </a:r>
          </a:p>
          <a:p>
            <a:pPr marL="0" marR="0" indent="457200">
              <a:lnSpc>
                <a:spcPct val="150000"/>
              </a:lnSpc>
              <a:spcBef>
                <a:spcPts val="0"/>
              </a:spcBef>
              <a:spcAft>
                <a:spcPts val="800"/>
              </a:spcAft>
            </a:pP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100" dirty="0">
                <a:solidFill>
                  <a:srgbClr val="000000"/>
                </a:solidFill>
                <a:effectLst/>
                <a:latin typeface="Book Antiqua" panose="02040602050305030304" pitchFamily="18" charset="0"/>
                <a:ea typeface="Aptos" panose="020B0004020202020204" pitchFamily="34" charset="0"/>
                <a:cs typeface="Times New Roman" panose="02020603050405020304" pitchFamily="18" charset="0"/>
              </a:rPr>
              <a:t>Common causes of stolen focus include triggers of distraction, such as notifications from electronic devices, multitasking, information overload, and environmental factors like noise and interruptions.</a:t>
            </a:r>
          </a:p>
          <a:p>
            <a:pPr marL="0" marR="0" indent="457200">
              <a:lnSpc>
                <a:spcPct val="150000"/>
              </a:lnSpc>
              <a:spcBef>
                <a:spcPts val="0"/>
              </a:spcBef>
              <a:spcAft>
                <a:spcPts val="800"/>
              </a:spcAft>
            </a:pP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100" dirty="0">
                <a:solidFill>
                  <a:srgbClr val="000000"/>
                </a:solidFill>
                <a:effectLst/>
                <a:latin typeface="Book Antiqua" panose="02040602050305030304" pitchFamily="18" charset="0"/>
                <a:ea typeface="Aptos" panose="020B0004020202020204" pitchFamily="34" charset="0"/>
                <a:cs typeface="Times New Roman" panose="02020603050405020304" pitchFamily="18" charset="0"/>
              </a:rPr>
              <a:t>It effects mental health, productivity, and well-being, including reduced attention span, heightened stress levels, diminished creativity, and decreased job satisfaction.</a:t>
            </a:r>
          </a:p>
          <a:p>
            <a:pPr marL="0" marR="0" indent="457200">
              <a:lnSpc>
                <a:spcPct val="150000"/>
              </a:lnSpc>
              <a:spcBef>
                <a:spcPts val="0"/>
              </a:spcBef>
              <a:spcAft>
                <a:spcPts val="800"/>
              </a:spcAft>
            </a:pP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100" dirty="0">
                <a:solidFill>
                  <a:srgbClr val="000000"/>
                </a:solidFill>
                <a:effectLst/>
                <a:latin typeface="Book Antiqua" panose="02040602050305030304" pitchFamily="18" charset="0"/>
                <a:ea typeface="Aptos" panose="020B0004020202020204" pitchFamily="34" charset="0"/>
                <a:cs typeface="Times New Roman" panose="02020603050405020304" pitchFamily="18" charset="0"/>
              </a:rPr>
              <a:t>Beware the feedback loop: where distractions lead to negative outcomes, which in turn perpetuate further distractions, creating a vicious cycle that can be difficult to break without intervention.</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A650F7-F931-4677-B3B7-E2AB8ED8A734}" type="slidenum">
              <a:rPr lang="en-US" smtClean="0"/>
              <a:t>5</a:t>
            </a:fld>
            <a:endParaRPr lang="en-US"/>
          </a:p>
        </p:txBody>
      </p:sp>
    </p:spTree>
    <p:extLst>
      <p:ext uri="{BB962C8B-B14F-4D97-AF65-F5344CB8AC3E}">
        <p14:creationId xmlns:p14="http://schemas.microsoft.com/office/powerpoint/2010/main" val="1206637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50000"/>
              </a:lnSpc>
              <a:spcBef>
                <a:spcPts val="0"/>
              </a:spcBef>
              <a:spcAft>
                <a:spcPts val="800"/>
              </a:spcAft>
              <a:buClrTx/>
              <a:buSzTx/>
              <a:buFontTx/>
              <a:buNone/>
              <a:tabLst/>
              <a:defRPr/>
            </a:pPr>
            <a:r>
              <a:rPr lang="en-US" sz="1800" b="1" kern="100" dirty="0">
                <a:solidFill>
                  <a:srgbClr val="000000"/>
                </a:solidFill>
                <a:effectLst/>
                <a:latin typeface="Book Antiqua" panose="02040602050305030304" pitchFamily="18" charset="0"/>
                <a:ea typeface="Aptos" panose="020B0004020202020204" pitchFamily="34" charset="0"/>
                <a:cs typeface="Times New Roman" panose="02020603050405020304" pitchFamily="18" charset="0"/>
              </a:rPr>
              <a:t>Introduction to Non-Traditional Methods:</a:t>
            </a:r>
            <a:r>
              <a:rPr lang="en-US" sz="1800" kern="100" dirty="0">
                <a:solidFill>
                  <a:srgbClr val="000000"/>
                </a:solidFill>
                <a:effectLst/>
                <a:latin typeface="Book Antiqua" panose="02040602050305030304" pitchFamily="18" charset="0"/>
                <a:ea typeface="Aptos" panose="020B0004020202020204" pitchFamily="34" charset="0"/>
                <a:cs typeface="Times New Roman" panose="02020603050405020304" pitchFamily="18" charset="0"/>
              </a:rPr>
              <a:t> Explore unconventional approaches to time management that prioritize creativity and well-being. Discuss techniques such as time blocking, Pomodoro technique, and batching tasks to increase efficiency and focus.</a:t>
            </a:r>
            <a:r>
              <a:rPr lang="en-US" sz="1800" b="1" kern="100" dirty="0">
                <a:solidFill>
                  <a:srgbClr val="00B050"/>
                </a:solidFill>
                <a:effectLst/>
                <a:latin typeface="Book Antiqua" panose="02040602050305030304" pitchFamily="18" charset="0"/>
                <a:ea typeface="Aptos" panose="020B0004020202020204" pitchFamily="34" charset="0"/>
                <a:cs typeface="Times New Roman" panose="02020603050405020304" pitchFamily="18" charset="0"/>
              </a:rPr>
              <a:t> </a:t>
            </a:r>
          </a:p>
          <a:p>
            <a:pPr marL="0" marR="0" lvl="0" indent="457200" algn="l" defTabSz="914400" rtl="0" eaLnBrk="1" fontAlgn="auto" latinLnBrk="0" hangingPunct="1">
              <a:lnSpc>
                <a:spcPct val="150000"/>
              </a:lnSpc>
              <a:spcBef>
                <a:spcPts val="0"/>
              </a:spcBef>
              <a:spcAft>
                <a:spcPts val="800"/>
              </a:spcAft>
              <a:buClrTx/>
              <a:buSzTx/>
              <a:buFontTx/>
              <a:buNone/>
              <a:tabLst/>
              <a:defRPr/>
            </a:pPr>
            <a:r>
              <a:rPr lang="en-US" sz="1800" b="1" kern="100" dirty="0">
                <a:solidFill>
                  <a:srgbClr val="00B050"/>
                </a:solidFill>
                <a:effectLst/>
                <a:latin typeface="Book Antiqua" panose="02040602050305030304" pitchFamily="18" charset="0"/>
                <a:ea typeface="Aptos" panose="020B0004020202020204" pitchFamily="34" charset="0"/>
                <a:cs typeface="Times New Roman" panose="02020603050405020304" pitchFamily="18" charset="0"/>
              </a:rPr>
              <a:t>Non-Traditional Methods:</a:t>
            </a:r>
            <a:r>
              <a:rPr lang="en-US" sz="1800" kern="100" dirty="0">
                <a:solidFill>
                  <a:srgbClr val="00B050"/>
                </a:solidFill>
                <a:effectLst/>
                <a:latin typeface="Book Antiqua" panose="02040602050305030304" pitchFamily="18" charset="0"/>
                <a:ea typeface="Aptos" panose="020B0004020202020204" pitchFamily="34" charset="0"/>
                <a:cs typeface="Times New Roman" panose="02020603050405020304" pitchFamily="18" charset="0"/>
              </a:rPr>
              <a:t> Example: Describe the "write or die" technique, where writers set a timer and commit to writing without interruption for a set period. This unconventional approach can help writers overcome procrastination and perfectionism.</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endParaRPr lang="en-US" sz="1800" b="1" kern="100" dirty="0">
              <a:effectLst/>
              <a:latin typeface="Book Antiqua" panose="0204060205030503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b="1" kern="100" dirty="0">
                <a:effectLst/>
                <a:latin typeface="Book Antiqua" panose="02040602050305030304" pitchFamily="18" charset="0"/>
                <a:ea typeface="Aptos" panose="020B0004020202020204" pitchFamily="34" charset="0"/>
                <a:cs typeface="Times New Roman" panose="02020603050405020304" pitchFamily="18" charset="0"/>
              </a:rPr>
              <a:t>Pareto Principle:</a:t>
            </a: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 also known as the 80/20 rule, which suggests that 80% of results come from 20% of efforts. Apply this principle to identify high-leverage activities and allocate time and resources accordingly.</a:t>
            </a:r>
          </a:p>
          <a:p>
            <a:pPr marL="0" marR="0" indent="457200">
              <a:lnSpc>
                <a:spcPct val="150000"/>
              </a:lnSpc>
              <a:spcBef>
                <a:spcPts val="0"/>
              </a:spcBef>
              <a:spcAft>
                <a:spcPts val="800"/>
              </a:spcAft>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Time Management Strategies: Tracy provides practical time management strategies for prioritizing tasks, such as creating to-do lists, setting goals, and using techniques like time blocking and the ABCDE method to prioritize tasks based on importance and urgency.</a:t>
            </a:r>
            <a:endParaRPr lang="en-US" sz="18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endParaRPr lang="en-US" sz="18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kern="100" dirty="0">
                <a:solidFill>
                  <a:srgbClr val="0D0D0D"/>
                </a:solidFill>
                <a:effectLst/>
                <a:latin typeface="Book Antiqua" panose="02040602050305030304" pitchFamily="18" charset="0"/>
                <a:ea typeface="Aptos" panose="020B0004020202020204" pitchFamily="34" charset="0"/>
                <a:cs typeface="Times New Roman" panose="02020603050405020304" pitchFamily="18" charset="0"/>
              </a:rPr>
              <a:t>Eat That Frog!" is a bestselling book by Brian Tracy that offers practical strategies for overcoming procrastination, improving time management, and achieving greater </a:t>
            </a:r>
            <a:r>
              <a:rPr lang="en-US" sz="1800" kern="100" dirty="0" err="1">
                <a:solidFill>
                  <a:srgbClr val="0D0D0D"/>
                </a:solidFill>
                <a:effectLst/>
                <a:latin typeface="Book Antiqua" panose="02040602050305030304" pitchFamily="18" charset="0"/>
                <a:ea typeface="Aptos" panose="020B0004020202020204" pitchFamily="34" charset="0"/>
                <a:cs typeface="Times New Roman" panose="02020603050405020304" pitchFamily="18" charset="0"/>
              </a:rPr>
              <a:t>productivity.the</a:t>
            </a:r>
            <a:r>
              <a:rPr lang="en-US" sz="1800" kern="100" dirty="0">
                <a:solidFill>
                  <a:srgbClr val="0D0D0D"/>
                </a:solidFill>
                <a:effectLst/>
                <a:latin typeface="Book Antiqua" panose="02040602050305030304" pitchFamily="18" charset="0"/>
                <a:ea typeface="Aptos" panose="020B0004020202020204" pitchFamily="34" charset="0"/>
                <a:cs typeface="Times New Roman" panose="02020603050405020304" pitchFamily="18" charset="0"/>
              </a:rPr>
              <a:t> metaphor of "eating the frog," which represents tackling the most challenging or important task first thing in the morning to increase productivity and momentum throughout the day.</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latin typeface="Book Antiqua" panose="02040602050305030304" pitchFamily="18" charset="0"/>
                <a:ea typeface="Aptos" panose="020B0004020202020204" pitchFamily="34" charset="0"/>
                <a:cs typeface="Times New Roman" panose="02020603050405020304" pitchFamily="18" charset="0"/>
              </a:rPr>
              <a:t>It’s all right to go old school and use traditional methods too. </a:t>
            </a:r>
            <a:r>
              <a:rPr lang="en-US" sz="1200" kern="100" dirty="0">
                <a:effectLst/>
                <a:latin typeface="Book Antiqua" panose="02040602050305030304" pitchFamily="18" charset="0"/>
                <a:ea typeface="Aptos" panose="020B0004020202020204" pitchFamily="34" charset="0"/>
                <a:cs typeface="Times New Roman" panose="02020603050405020304" pitchFamily="18" charset="0"/>
              </a:rPr>
              <a:t>Utilize tools and technologies such as task management apps, calendar reminders, and time-tracking software to streamline processes and stay organized. There’s some great ones out there for minimizing distractions too. We’re going to talk about that next.</a:t>
            </a:r>
          </a:p>
          <a:p>
            <a:endParaRPr lang="en-US" dirty="0"/>
          </a:p>
        </p:txBody>
      </p:sp>
      <p:sp>
        <p:nvSpPr>
          <p:cNvPr id="4" name="Slide Number Placeholder 3"/>
          <p:cNvSpPr>
            <a:spLocks noGrp="1"/>
          </p:cNvSpPr>
          <p:nvPr>
            <p:ph type="sldNum" sz="quarter" idx="5"/>
          </p:nvPr>
        </p:nvSpPr>
        <p:spPr/>
        <p:txBody>
          <a:bodyPr/>
          <a:lstStyle/>
          <a:p>
            <a:fld id="{52A650F7-F931-4677-B3B7-E2AB8ED8A734}" type="slidenum">
              <a:rPr lang="en-US" smtClean="0"/>
              <a:t>6</a:t>
            </a:fld>
            <a:endParaRPr lang="en-US"/>
          </a:p>
        </p:txBody>
      </p:sp>
    </p:spTree>
    <p:extLst>
      <p:ext uri="{BB962C8B-B14F-4D97-AF65-F5344CB8AC3E}">
        <p14:creationId xmlns:p14="http://schemas.microsoft.com/office/powerpoint/2010/main" val="3994359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solidFill>
                  <a:srgbClr val="00B050"/>
                </a:solidFill>
                <a:effectLst/>
                <a:latin typeface="Times New Roman" panose="02020603050405020304" pitchFamily="18" charset="0"/>
                <a:ea typeface="Aptos" panose="020B0004020202020204" pitchFamily="34" charset="0"/>
                <a:cs typeface="Times New Roman" panose="02020603050405020304" pitchFamily="18" charset="0"/>
              </a:rPr>
              <a:t>Provide recommendations for productivity apps like Freedom or </a:t>
            </a:r>
            <a:r>
              <a:rPr lang="en-US" sz="1200" kern="100" dirty="0" err="1">
                <a:solidFill>
                  <a:srgbClr val="00B050"/>
                </a:solidFill>
                <a:effectLst/>
                <a:latin typeface="Times New Roman" panose="02020603050405020304" pitchFamily="18" charset="0"/>
                <a:ea typeface="Aptos" panose="020B0004020202020204" pitchFamily="34" charset="0"/>
                <a:cs typeface="Times New Roman" panose="02020603050405020304" pitchFamily="18" charset="0"/>
              </a:rPr>
              <a:t>StayFocusd</a:t>
            </a:r>
            <a:r>
              <a:rPr lang="en-US" sz="1200" kern="100" dirty="0">
                <a:solidFill>
                  <a:srgbClr val="00B050"/>
                </a:solidFill>
                <a:effectLst/>
                <a:latin typeface="Times New Roman" panose="02020603050405020304" pitchFamily="18" charset="0"/>
                <a:ea typeface="Aptos" panose="020B0004020202020204" pitchFamily="34" charset="0"/>
                <a:cs typeface="Times New Roman" panose="02020603050405020304" pitchFamily="18" charset="0"/>
              </a:rPr>
              <a:t> to block distracting websites during writing sessions</a:t>
            </a:r>
          </a:p>
        </p:txBody>
      </p:sp>
      <p:sp>
        <p:nvSpPr>
          <p:cNvPr id="4" name="Slide Number Placeholder 3"/>
          <p:cNvSpPr>
            <a:spLocks noGrp="1"/>
          </p:cNvSpPr>
          <p:nvPr>
            <p:ph type="sldNum" sz="quarter" idx="5"/>
          </p:nvPr>
        </p:nvSpPr>
        <p:spPr/>
        <p:txBody>
          <a:bodyPr/>
          <a:lstStyle/>
          <a:p>
            <a:fld id="{52A650F7-F931-4677-B3B7-E2AB8ED8A734}" type="slidenum">
              <a:rPr lang="en-US" smtClean="0"/>
              <a:t>7</a:t>
            </a:fld>
            <a:endParaRPr lang="en-US"/>
          </a:p>
        </p:txBody>
      </p:sp>
    </p:spTree>
    <p:extLst>
      <p:ext uri="{BB962C8B-B14F-4D97-AF65-F5344CB8AC3E}">
        <p14:creationId xmlns:p14="http://schemas.microsoft.com/office/powerpoint/2010/main" val="2587124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50000"/>
              </a:lnSpc>
              <a:spcBef>
                <a:spcPts val="0"/>
              </a:spcBef>
              <a:spcAft>
                <a:spcPts val="800"/>
              </a:spcAft>
            </a:pPr>
            <a:r>
              <a:rPr lang="en-US" sz="1200" b="1" kern="100" dirty="0">
                <a:solidFill>
                  <a:srgbClr val="000000"/>
                </a:solidFill>
                <a:effectLst/>
                <a:latin typeface="Book Antiqua" panose="02040602050305030304" pitchFamily="18" charset="0"/>
                <a:ea typeface="Aptos" panose="020B0004020202020204" pitchFamily="34" charset="0"/>
                <a:cs typeface="Times New Roman" panose="02020603050405020304" pitchFamily="18" charset="0"/>
              </a:rPr>
              <a:t>Role of Mindfulness and Intentionality:</a:t>
            </a:r>
            <a:r>
              <a:rPr lang="en-US" sz="1200" kern="100" dirty="0">
                <a:solidFill>
                  <a:srgbClr val="000000"/>
                </a:solidFill>
                <a:effectLst/>
                <a:latin typeface="Book Antiqua" panose="02040602050305030304" pitchFamily="18" charset="0"/>
                <a:ea typeface="Aptos" panose="020B0004020202020204" pitchFamily="34" charset="0"/>
                <a:cs typeface="Times New Roman" panose="02020603050405020304" pitchFamily="18" charset="0"/>
              </a:rPr>
              <a:t> Discuss the importance of mindfulness in managing time and staying present during writing sessions. Encourage writers to cultivate a mindful approach to their work, focusing on the task at hand and letting go of distractions and worries.</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kern="100" dirty="0">
                <a:solidFill>
                  <a:srgbClr val="78206E"/>
                </a:solidFill>
                <a:effectLst/>
                <a:latin typeface="Book Antiqua" panose="02040602050305030304" pitchFamily="18" charset="0"/>
                <a:ea typeface="Aptos" panose="020B0004020202020204" pitchFamily="34" charset="0"/>
                <a:cs typeface="Times New Roman" panose="02020603050405020304" pitchFamily="18" charset="0"/>
              </a:rPr>
              <a:t>Role of Mindfulness and Intentionality: Explain how mindfulness practices such as meditation, journaling, or gratitude exercises can help writers cultivate awareness and intentionality in their daily routines. Share research findings on the benefits of mindfulness for reducing stress, enhancing focus, and improving overall well-being. </a:t>
            </a:r>
            <a:r>
              <a:rPr lang="en-US" sz="1200" kern="100" dirty="0">
                <a:solidFill>
                  <a:srgbClr val="00B050"/>
                </a:solidFill>
                <a:effectLst/>
                <a:latin typeface="Book Antiqua" panose="02040602050305030304" pitchFamily="18" charset="0"/>
                <a:ea typeface="Aptos" panose="020B0004020202020204" pitchFamily="34" charset="0"/>
                <a:cs typeface="Times New Roman" panose="02020603050405020304" pitchFamily="18" charset="0"/>
              </a:rPr>
              <a:t>Recommend incorporating short mindfulness exercises or breathing techniques into writing routines to promote mental clarity and creativity.</a:t>
            </a:r>
          </a:p>
          <a:p>
            <a:pPr marL="0" marR="0" indent="457200">
              <a:lnSpc>
                <a:spcPct val="150000"/>
              </a:lnSpc>
              <a:spcBef>
                <a:spcPts val="0"/>
              </a:spcBef>
              <a:spcAft>
                <a:spcPts val="800"/>
              </a:spcAft>
            </a:pPr>
            <a:endParaRPr lang="en-US" sz="1200" kern="100" dirty="0">
              <a:solidFill>
                <a:srgbClr val="00B050"/>
              </a:solidFill>
              <a:effectLst/>
              <a:latin typeface="Book Antiqua" panose="0204060205030503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b="1" kern="100" dirty="0">
                <a:effectLst/>
                <a:latin typeface="Book Antiqua" panose="02040602050305030304" pitchFamily="18" charset="0"/>
                <a:ea typeface="Aptos" panose="020B0004020202020204" pitchFamily="34" charset="0"/>
                <a:cs typeface="Times New Roman" panose="02020603050405020304" pitchFamily="18" charset="0"/>
              </a:rPr>
              <a:t>Living with Purpose:</a:t>
            </a: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 Burkeman encourages readers to reflect on their values, passions, and long-term aspirations and to align their actions with their sense of purpose. He suggests cultivating a sense of meaning and fulfillment by engaging in activities that contribute to personal growth, connection, and well-being.</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b="1" kern="100" dirty="0">
                <a:effectLst/>
                <a:latin typeface="Book Antiqua" panose="02040602050305030304" pitchFamily="18" charset="0"/>
                <a:ea typeface="Aptos" panose="020B0004020202020204" pitchFamily="34" charset="0"/>
                <a:cs typeface="Times New Roman" panose="02020603050405020304" pitchFamily="18" charset="0"/>
              </a:rPr>
              <a:t>Mindfulness:</a:t>
            </a: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 "4,000 Weeks" promotes mindfulness as a tool for cultivating awareness, presence, and intentionality in everyday life. Burkeman encourages readers to pay attention to their thoughts, emotions, and behaviors, and to cultivate mindfulness practices such as meditation, journaling, or gratitude exercises to enhance focus and clarity.</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kern="100" dirty="0">
                <a:solidFill>
                  <a:srgbClr val="FF0000"/>
                </a:solidFill>
                <a:effectLst/>
                <a:latin typeface="Book Antiqua" panose="02040602050305030304" pitchFamily="18" charset="0"/>
                <a:ea typeface="Aptos" panose="020B0004020202020204" pitchFamily="34" charset="0"/>
                <a:cs typeface="Times New Roman" panose="02020603050405020304" pitchFamily="18" charset="0"/>
              </a:rPr>
              <a:t>Niksen </a:t>
            </a: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is the Dutch and Danish practice of doing nothing, characterized by embracing moments of idleness, stillness, and relaxation without any specific purpose or goal.</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Origins and Cultural Significance: Niksen reflects the Scandinavian philosophy of hygge and the Dutch concept of "</a:t>
            </a:r>
            <a:r>
              <a:rPr lang="en-US" sz="1800" kern="100" dirty="0" err="1">
                <a:effectLst/>
                <a:latin typeface="Book Antiqua" panose="02040602050305030304" pitchFamily="18" charset="0"/>
                <a:ea typeface="Aptos" panose="020B0004020202020204" pitchFamily="34" charset="0"/>
                <a:cs typeface="Times New Roman" panose="02020603050405020304" pitchFamily="18" charset="0"/>
              </a:rPr>
              <a:t>niksen</a:t>
            </a: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 which emphasize the importance of slowing down, savoring the present moment, and finding contentment in simplicity.</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Niksen offers numerous benefits for mental and emotional well-being, including stress reduction, enhanced creativity, improved focus, and greater resilience to burnout.</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800" kern="100" dirty="0">
                <a:effectLst/>
                <a:latin typeface="Book Antiqua" panose="02040602050305030304" pitchFamily="18" charset="0"/>
                <a:ea typeface="Aptos" panose="020B0004020202020204" pitchFamily="34" charset="0"/>
                <a:cs typeface="Times New Roman" panose="02020603050405020304" pitchFamily="18" charset="0"/>
              </a:rPr>
              <a:t> Niksen can be practiced in various ways, such as taking short breaks throughout the day to pause and breathe, spending time in nature, engaging in leisurely activities like reading or listening to music, or simply allowing oneself to daydream and be present in the moment.</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A650F7-F931-4677-B3B7-E2AB8ED8A734}" type="slidenum">
              <a:rPr lang="en-US" smtClean="0"/>
              <a:t>8</a:t>
            </a:fld>
            <a:endParaRPr lang="en-US"/>
          </a:p>
        </p:txBody>
      </p:sp>
    </p:spTree>
    <p:extLst>
      <p:ext uri="{BB962C8B-B14F-4D97-AF65-F5344CB8AC3E}">
        <p14:creationId xmlns:p14="http://schemas.microsoft.com/office/powerpoint/2010/main" val="982264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150000"/>
              </a:lnSpc>
              <a:spcBef>
                <a:spcPts val="0"/>
              </a:spcBef>
              <a:spcAft>
                <a:spcPts val="800"/>
              </a:spcAft>
              <a:buClrTx/>
              <a:buSzTx/>
              <a:buFontTx/>
              <a:buNone/>
              <a:tabLst/>
              <a:defRPr/>
            </a:pPr>
            <a:r>
              <a:rPr kumimoji="0" lang="en-US" sz="1100" b="0" i="0" u="none" strike="noStrike" kern="100" cap="none" spc="0" normalizeH="0" baseline="0" noProof="0" dirty="0">
                <a:ln>
                  <a:noFill/>
                </a:ln>
                <a:solidFill>
                  <a:prstClr val="white"/>
                </a:solidFill>
                <a:effectLst/>
                <a:uLnTx/>
                <a:uFillTx/>
                <a:latin typeface="Book Antiqua" panose="02040602050305030304" pitchFamily="18" charset="0"/>
                <a:ea typeface="Aptos" panose="020B0004020202020204" pitchFamily="34" charset="0"/>
                <a:cs typeface="Times New Roman" panose="02020603050405020304" pitchFamily="18" charset="0"/>
              </a:rPr>
              <a:t>Embracing passion and purpose: Encourage individuals to pursue activities that align with their passions and values, as these are more likely to lead to flow experiences and a sense of fulfillment.</a:t>
            </a:r>
          </a:p>
          <a:p>
            <a:pPr marL="0" marR="0" lvl="0" indent="457200" algn="l" defTabSz="914400" rtl="0" eaLnBrk="1" fontAlgn="auto" latinLnBrk="0" hangingPunct="1">
              <a:lnSpc>
                <a:spcPct val="150000"/>
              </a:lnSpc>
              <a:spcBef>
                <a:spcPts val="0"/>
              </a:spcBef>
              <a:spcAft>
                <a:spcPts val="80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Book Antiqua" panose="02040602050305030304" pitchFamily="18" charset="0"/>
                <a:ea typeface="Times New Roman" panose="02020603050405020304" pitchFamily="18" charset="0"/>
                <a:cs typeface="Times New Roman" panose="02020603050405020304" pitchFamily="18" charset="0"/>
              </a:rPr>
              <a:t>Implementing digital detox days where technology use is limited, allowing for more meaningful connections with others and opportunities for creativity to flourish.</a:t>
            </a:r>
            <a:endParaRPr kumimoji="0" lang="en-US" sz="1100" b="0" i="0" u="none" strike="noStrike" kern="100" cap="none" spc="0" normalizeH="0" baseline="0" noProof="0" dirty="0">
              <a:ln>
                <a:noFill/>
              </a:ln>
              <a:solidFill>
                <a:prstClr val="white"/>
              </a:solidFill>
              <a:effectLst/>
              <a:uLnTx/>
              <a:uFillTx/>
              <a:latin typeface="Book Antiqua" panose="02040602050305030304" pitchFamily="18"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2A650F7-F931-4677-B3B7-E2AB8ED8A734}" type="slidenum">
              <a:rPr lang="en-US" smtClean="0"/>
              <a:t>9</a:t>
            </a:fld>
            <a:endParaRPr lang="en-US"/>
          </a:p>
        </p:txBody>
      </p:sp>
    </p:spTree>
    <p:extLst>
      <p:ext uri="{BB962C8B-B14F-4D97-AF65-F5344CB8AC3E}">
        <p14:creationId xmlns:p14="http://schemas.microsoft.com/office/powerpoint/2010/main" val="3871739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Set Clear Boundaries and stick to them</a:t>
            </a:r>
            <a:r>
              <a:rPr lang="en-US" dirty="0"/>
              <a:t>: J.L. Esplin,</a:t>
            </a:r>
            <a:r>
              <a:rPr lang="en-US" baseline="0" dirty="0"/>
              <a:t> a member of my writing group will frequently bow out of weekday writing activities to protect her writing time. She readily comes to evening events.</a:t>
            </a:r>
          </a:p>
          <a:p>
            <a:endParaRPr lang="en-US" baseline="0" dirty="0"/>
          </a:p>
          <a:p>
            <a:r>
              <a:rPr lang="en-US" b="1" baseline="0" dirty="0"/>
              <a:t>Learn to say no: </a:t>
            </a:r>
            <a:r>
              <a:rPr lang="en-US" baseline="0" dirty="0"/>
              <a:t>Stress is what happens when you gut screams no and your mouth says I’d love to!</a:t>
            </a:r>
          </a:p>
          <a:p>
            <a:endParaRPr lang="en-US" baseline="0" dirty="0"/>
          </a:p>
          <a:p>
            <a:r>
              <a:rPr lang="en-US" b="1" baseline="0" dirty="0"/>
              <a:t>Create Physical boundaries</a:t>
            </a:r>
            <a:r>
              <a:rPr lang="en-US" baseline="0" dirty="0"/>
              <a:t>: If necessary, stop showering or string barbwire along your cubicle. </a:t>
            </a:r>
          </a:p>
          <a:p>
            <a:endParaRPr lang="en-US" baseline="0" dirty="0"/>
          </a:p>
          <a:p>
            <a:pPr marL="0" marR="0" indent="457200">
              <a:lnSpc>
                <a:spcPct val="150000"/>
              </a:lnSpc>
              <a:spcBef>
                <a:spcPts val="0"/>
              </a:spcBef>
              <a:spcAft>
                <a:spcPts val="800"/>
              </a:spcAft>
            </a:pPr>
            <a:r>
              <a:rPr lang="en-US" sz="1200" b="1" kern="0" dirty="0">
                <a:effectLst/>
                <a:latin typeface="Book Antiqua" panose="02040602050305030304" pitchFamily="18" charset="0"/>
                <a:ea typeface="Times New Roman" panose="02020603050405020304" pitchFamily="18" charset="0"/>
                <a:cs typeface="Times New Roman" panose="02020603050405020304" pitchFamily="18" charset="0"/>
              </a:rPr>
              <a:t>Schedule Writing Sessions:</a:t>
            </a:r>
            <a:r>
              <a:rPr lang="en-US"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Block out specific time slots in your calendar dedicated solely to writing.</a:t>
            </a:r>
            <a:r>
              <a:rPr lang="en-US"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Treat these writing sessions as non-negotiable appointments with yourself and prioritize them above other tasks or commitments.</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b="1" kern="0" dirty="0">
                <a:effectLst/>
                <a:latin typeface="Book Antiqua" panose="02040602050305030304" pitchFamily="18" charset="0"/>
                <a:ea typeface="Times New Roman" panose="02020603050405020304" pitchFamily="18" charset="0"/>
                <a:cs typeface="Times New Roman" panose="02020603050405020304" pitchFamily="18" charset="0"/>
              </a:rPr>
              <a:t>Set Realistic Goals:</a:t>
            </a:r>
            <a:r>
              <a:rPr lang="en-US"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Break down your writing projects into manageable tasks and set achievable daily or weekly writing goals.</a:t>
            </a:r>
            <a:r>
              <a:rPr lang="en-US"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Focus on making consistent progress rather than trying to accomplish everything at once.</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200" b="1" kern="0" dirty="0">
                <a:effectLst/>
                <a:latin typeface="Book Antiqua" panose="02040602050305030304" pitchFamily="18" charset="0"/>
                <a:ea typeface="Times New Roman" panose="02020603050405020304" pitchFamily="18" charset="0"/>
                <a:cs typeface="Times New Roman" panose="02020603050405020304" pitchFamily="18" charset="0"/>
              </a:rPr>
              <a:t>Minimize Distractions:</a:t>
            </a:r>
            <a:r>
              <a:rPr lang="en-US" b="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Identify common distractions in your environment and take proactive steps to minimize them.</a:t>
            </a:r>
            <a:r>
              <a:rPr lang="en-US"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a:effectLst/>
                <a:latin typeface="Book Antiqua" panose="02040602050305030304" pitchFamily="18" charset="0"/>
                <a:ea typeface="Times New Roman" panose="02020603050405020304" pitchFamily="18" charset="0"/>
                <a:cs typeface="Times New Roman" panose="02020603050405020304" pitchFamily="18" charset="0"/>
              </a:rPr>
              <a:t>Turn off notifications on your phone and computer, close unnecessary tabs or applications, and create a clutter-free workspace.</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5"/>
          </p:nvPr>
        </p:nvSpPr>
        <p:spPr/>
        <p:txBody>
          <a:bodyPr/>
          <a:lstStyle/>
          <a:p>
            <a:fld id="{52A650F7-F931-4677-B3B7-E2AB8ED8A734}" type="slidenum">
              <a:rPr lang="en-US" smtClean="0"/>
              <a:t>10</a:t>
            </a:fld>
            <a:endParaRPr lang="en-US"/>
          </a:p>
        </p:txBody>
      </p:sp>
    </p:spTree>
    <p:extLst>
      <p:ext uri="{BB962C8B-B14F-4D97-AF65-F5344CB8AC3E}">
        <p14:creationId xmlns:p14="http://schemas.microsoft.com/office/powerpoint/2010/main" val="135336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55D32-51E0-40C0-5C9D-A6E2848BF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099067-E75B-97D9-4C77-121444E9F9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73C397-6D46-3B77-46BF-BAD54712F47D}"/>
              </a:ext>
            </a:extLst>
          </p:cNvPr>
          <p:cNvSpPr>
            <a:spLocks noGrp="1"/>
          </p:cNvSpPr>
          <p:nvPr>
            <p:ph type="dt" sz="half" idx="10"/>
          </p:nvPr>
        </p:nvSpPr>
        <p:spPr/>
        <p:txBody>
          <a:bodyPr/>
          <a:lstStyle/>
          <a:p>
            <a:fld id="{AD8695AB-C566-4564-A8F9-1FCFEF17F928}" type="datetimeFigureOut">
              <a:rPr lang="en-US" smtClean="0"/>
              <a:t>4/24/2024</a:t>
            </a:fld>
            <a:endParaRPr lang="en-US"/>
          </a:p>
        </p:txBody>
      </p:sp>
      <p:sp>
        <p:nvSpPr>
          <p:cNvPr id="5" name="Footer Placeholder 4">
            <a:extLst>
              <a:ext uri="{FF2B5EF4-FFF2-40B4-BE49-F238E27FC236}">
                <a16:creationId xmlns:a16="http://schemas.microsoft.com/office/drawing/2014/main" id="{7961F888-F919-8590-A85F-982FF7EC7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FDB30-37CD-E449-6A76-BCE58855F688}"/>
              </a:ext>
            </a:extLst>
          </p:cNvPr>
          <p:cNvSpPr>
            <a:spLocks noGrp="1"/>
          </p:cNvSpPr>
          <p:nvPr>
            <p:ph type="sldNum" sz="quarter" idx="12"/>
          </p:nvPr>
        </p:nvSpPr>
        <p:spPr/>
        <p:txBody>
          <a:bodyPr/>
          <a:lstStyle/>
          <a:p>
            <a:fld id="{FAF0B33E-A9E1-4193-9D53-09125FE87909}" type="slidenum">
              <a:rPr lang="en-US" smtClean="0"/>
              <a:t>‹#›</a:t>
            </a:fld>
            <a:endParaRPr lang="en-US"/>
          </a:p>
        </p:txBody>
      </p:sp>
    </p:spTree>
    <p:extLst>
      <p:ext uri="{BB962C8B-B14F-4D97-AF65-F5344CB8AC3E}">
        <p14:creationId xmlns:p14="http://schemas.microsoft.com/office/powerpoint/2010/main" val="1657583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6CD44-77A0-9E69-11D1-6443CFB591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2629-CBE1-93F8-2BC7-97C49C1537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89A69-826B-EC4B-BBA8-1758400522C9}"/>
              </a:ext>
            </a:extLst>
          </p:cNvPr>
          <p:cNvSpPr>
            <a:spLocks noGrp="1"/>
          </p:cNvSpPr>
          <p:nvPr>
            <p:ph type="dt" sz="half" idx="10"/>
          </p:nvPr>
        </p:nvSpPr>
        <p:spPr/>
        <p:txBody>
          <a:bodyPr/>
          <a:lstStyle/>
          <a:p>
            <a:fld id="{AD8695AB-C566-4564-A8F9-1FCFEF17F928}" type="datetimeFigureOut">
              <a:rPr lang="en-US" smtClean="0"/>
              <a:t>4/24/2024</a:t>
            </a:fld>
            <a:endParaRPr lang="en-US"/>
          </a:p>
        </p:txBody>
      </p:sp>
      <p:sp>
        <p:nvSpPr>
          <p:cNvPr id="5" name="Footer Placeholder 4">
            <a:extLst>
              <a:ext uri="{FF2B5EF4-FFF2-40B4-BE49-F238E27FC236}">
                <a16:creationId xmlns:a16="http://schemas.microsoft.com/office/drawing/2014/main" id="{FAB5C846-C259-C477-F304-2FB1D8011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B53A9-C992-7469-78F1-FBB4E3E02B97}"/>
              </a:ext>
            </a:extLst>
          </p:cNvPr>
          <p:cNvSpPr>
            <a:spLocks noGrp="1"/>
          </p:cNvSpPr>
          <p:nvPr>
            <p:ph type="sldNum" sz="quarter" idx="12"/>
          </p:nvPr>
        </p:nvSpPr>
        <p:spPr/>
        <p:txBody>
          <a:bodyPr/>
          <a:lstStyle/>
          <a:p>
            <a:fld id="{FAF0B33E-A9E1-4193-9D53-09125FE87909}" type="slidenum">
              <a:rPr lang="en-US" smtClean="0"/>
              <a:t>‹#›</a:t>
            </a:fld>
            <a:endParaRPr lang="en-US"/>
          </a:p>
        </p:txBody>
      </p:sp>
    </p:spTree>
    <p:extLst>
      <p:ext uri="{BB962C8B-B14F-4D97-AF65-F5344CB8AC3E}">
        <p14:creationId xmlns:p14="http://schemas.microsoft.com/office/powerpoint/2010/main" val="363700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02DC56-748A-C6D7-32A4-9638BA5417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317570-B1C1-CB46-261A-53DE9583FC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CFC79-4A8B-914C-0CB2-D94296F0F7D2}"/>
              </a:ext>
            </a:extLst>
          </p:cNvPr>
          <p:cNvSpPr>
            <a:spLocks noGrp="1"/>
          </p:cNvSpPr>
          <p:nvPr>
            <p:ph type="dt" sz="half" idx="10"/>
          </p:nvPr>
        </p:nvSpPr>
        <p:spPr/>
        <p:txBody>
          <a:bodyPr/>
          <a:lstStyle/>
          <a:p>
            <a:fld id="{AD8695AB-C566-4564-A8F9-1FCFEF17F928}" type="datetimeFigureOut">
              <a:rPr lang="en-US" smtClean="0"/>
              <a:t>4/24/2024</a:t>
            </a:fld>
            <a:endParaRPr lang="en-US"/>
          </a:p>
        </p:txBody>
      </p:sp>
      <p:sp>
        <p:nvSpPr>
          <p:cNvPr id="5" name="Footer Placeholder 4">
            <a:extLst>
              <a:ext uri="{FF2B5EF4-FFF2-40B4-BE49-F238E27FC236}">
                <a16:creationId xmlns:a16="http://schemas.microsoft.com/office/drawing/2014/main" id="{B3374BE8-5410-C192-6B75-EBB4334CE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957A0-B6AC-C19C-FB28-FD1EC9A3BD0D}"/>
              </a:ext>
            </a:extLst>
          </p:cNvPr>
          <p:cNvSpPr>
            <a:spLocks noGrp="1"/>
          </p:cNvSpPr>
          <p:nvPr>
            <p:ph type="sldNum" sz="quarter" idx="12"/>
          </p:nvPr>
        </p:nvSpPr>
        <p:spPr/>
        <p:txBody>
          <a:bodyPr/>
          <a:lstStyle/>
          <a:p>
            <a:fld id="{FAF0B33E-A9E1-4193-9D53-09125FE87909}" type="slidenum">
              <a:rPr lang="en-US" smtClean="0"/>
              <a:t>‹#›</a:t>
            </a:fld>
            <a:endParaRPr lang="en-US"/>
          </a:p>
        </p:txBody>
      </p:sp>
    </p:spTree>
    <p:extLst>
      <p:ext uri="{BB962C8B-B14F-4D97-AF65-F5344CB8AC3E}">
        <p14:creationId xmlns:p14="http://schemas.microsoft.com/office/powerpoint/2010/main" val="1150042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87DE6118-2437-4B30-8E3C-4D2BE6020583}" type="datetimeFigureOut">
              <a:rPr lang="en-US" smtClean="0"/>
              <a:pPr/>
              <a:t>4/23/2024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5550179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415343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145720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4/23/2024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323717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48107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4/23/2024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512864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87DE6118-2437-4B30-8E3C-4D2BE6020583}" type="datetimeFigureOut">
              <a:rPr lang="en-US" smtClean="0"/>
              <a:t>4/23/2024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153898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4/23/2024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67040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CF33-1F08-6529-1222-D604418A9C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49F08C-CF5D-7DA5-373D-06CC1940AC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71A20A-8E5D-473C-6E56-97EBFE8D7265}"/>
              </a:ext>
            </a:extLst>
          </p:cNvPr>
          <p:cNvSpPr>
            <a:spLocks noGrp="1"/>
          </p:cNvSpPr>
          <p:nvPr>
            <p:ph type="dt" sz="half" idx="10"/>
          </p:nvPr>
        </p:nvSpPr>
        <p:spPr/>
        <p:txBody>
          <a:bodyPr/>
          <a:lstStyle/>
          <a:p>
            <a:fld id="{AD8695AB-C566-4564-A8F9-1FCFEF17F928}" type="datetimeFigureOut">
              <a:rPr lang="en-US" smtClean="0"/>
              <a:t>4/24/2024</a:t>
            </a:fld>
            <a:endParaRPr lang="en-US"/>
          </a:p>
        </p:txBody>
      </p:sp>
      <p:sp>
        <p:nvSpPr>
          <p:cNvPr id="5" name="Footer Placeholder 4">
            <a:extLst>
              <a:ext uri="{FF2B5EF4-FFF2-40B4-BE49-F238E27FC236}">
                <a16:creationId xmlns:a16="http://schemas.microsoft.com/office/drawing/2014/main" id="{812F9F9B-C3A9-42A9-CDF1-D4E9234482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B83B5-24E6-3D1C-C66E-0ADEA932E74B}"/>
              </a:ext>
            </a:extLst>
          </p:cNvPr>
          <p:cNvSpPr>
            <a:spLocks noGrp="1"/>
          </p:cNvSpPr>
          <p:nvPr>
            <p:ph type="sldNum" sz="quarter" idx="12"/>
          </p:nvPr>
        </p:nvSpPr>
        <p:spPr/>
        <p:txBody>
          <a:bodyPr/>
          <a:lstStyle/>
          <a:p>
            <a:fld id="{FAF0B33E-A9E1-4193-9D53-09125FE87909}" type="slidenum">
              <a:rPr lang="en-US" smtClean="0"/>
              <a:t>‹#›</a:t>
            </a:fld>
            <a:endParaRPr lang="en-US"/>
          </a:p>
        </p:txBody>
      </p:sp>
    </p:spTree>
    <p:extLst>
      <p:ext uri="{BB962C8B-B14F-4D97-AF65-F5344CB8AC3E}">
        <p14:creationId xmlns:p14="http://schemas.microsoft.com/office/powerpoint/2010/main" val="3724868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4/23/2024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5498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4/23/2024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411495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061298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291223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58828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241683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506549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17767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528758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A1EB9-502A-07C0-71D7-FC781D9409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C264B3-11E3-977F-4883-03FE64061A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53CD2D-35DF-E346-D354-638591252F6E}"/>
              </a:ext>
            </a:extLst>
          </p:cNvPr>
          <p:cNvSpPr>
            <a:spLocks noGrp="1"/>
          </p:cNvSpPr>
          <p:nvPr>
            <p:ph type="dt" sz="half" idx="10"/>
          </p:nvPr>
        </p:nvSpPr>
        <p:spPr/>
        <p:txBody>
          <a:bodyPr/>
          <a:lstStyle/>
          <a:p>
            <a:fld id="{AD8695AB-C566-4564-A8F9-1FCFEF17F928}" type="datetimeFigureOut">
              <a:rPr lang="en-US" smtClean="0"/>
              <a:t>4/24/2024</a:t>
            </a:fld>
            <a:endParaRPr lang="en-US"/>
          </a:p>
        </p:txBody>
      </p:sp>
      <p:sp>
        <p:nvSpPr>
          <p:cNvPr id="5" name="Footer Placeholder 4">
            <a:extLst>
              <a:ext uri="{FF2B5EF4-FFF2-40B4-BE49-F238E27FC236}">
                <a16:creationId xmlns:a16="http://schemas.microsoft.com/office/drawing/2014/main" id="{2FFCBE8C-149C-8445-8D09-852A11F60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AE26F-00C1-4E91-7073-529D68674F3F}"/>
              </a:ext>
            </a:extLst>
          </p:cNvPr>
          <p:cNvSpPr>
            <a:spLocks noGrp="1"/>
          </p:cNvSpPr>
          <p:nvPr>
            <p:ph type="sldNum" sz="quarter" idx="12"/>
          </p:nvPr>
        </p:nvSpPr>
        <p:spPr/>
        <p:txBody>
          <a:bodyPr/>
          <a:lstStyle/>
          <a:p>
            <a:fld id="{FAF0B33E-A9E1-4193-9D53-09125FE87909}" type="slidenum">
              <a:rPr lang="en-US" smtClean="0"/>
              <a:t>‹#›</a:t>
            </a:fld>
            <a:endParaRPr lang="en-US"/>
          </a:p>
        </p:txBody>
      </p:sp>
    </p:spTree>
    <p:extLst>
      <p:ext uri="{BB962C8B-B14F-4D97-AF65-F5344CB8AC3E}">
        <p14:creationId xmlns:p14="http://schemas.microsoft.com/office/powerpoint/2010/main" val="42395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91FA3-FF27-D5F6-A8BB-86A8F17BB4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24CD64-4E0C-A723-29D0-7B879B1A90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6B7189-36E5-B486-BB8A-AEAFAF1727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AB9819-0E52-1613-4651-0518B9883E09}"/>
              </a:ext>
            </a:extLst>
          </p:cNvPr>
          <p:cNvSpPr>
            <a:spLocks noGrp="1"/>
          </p:cNvSpPr>
          <p:nvPr>
            <p:ph type="dt" sz="half" idx="10"/>
          </p:nvPr>
        </p:nvSpPr>
        <p:spPr/>
        <p:txBody>
          <a:bodyPr/>
          <a:lstStyle/>
          <a:p>
            <a:fld id="{AD8695AB-C566-4564-A8F9-1FCFEF17F928}" type="datetimeFigureOut">
              <a:rPr lang="en-US" smtClean="0"/>
              <a:t>4/24/2024</a:t>
            </a:fld>
            <a:endParaRPr lang="en-US"/>
          </a:p>
        </p:txBody>
      </p:sp>
      <p:sp>
        <p:nvSpPr>
          <p:cNvPr id="6" name="Footer Placeholder 5">
            <a:extLst>
              <a:ext uri="{FF2B5EF4-FFF2-40B4-BE49-F238E27FC236}">
                <a16:creationId xmlns:a16="http://schemas.microsoft.com/office/drawing/2014/main" id="{DD5807D2-0CBF-97B9-6D62-F9CC58A1E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24C0D-C31A-5138-4C17-013F15F3C6E6}"/>
              </a:ext>
            </a:extLst>
          </p:cNvPr>
          <p:cNvSpPr>
            <a:spLocks noGrp="1"/>
          </p:cNvSpPr>
          <p:nvPr>
            <p:ph type="sldNum" sz="quarter" idx="12"/>
          </p:nvPr>
        </p:nvSpPr>
        <p:spPr/>
        <p:txBody>
          <a:bodyPr/>
          <a:lstStyle/>
          <a:p>
            <a:fld id="{FAF0B33E-A9E1-4193-9D53-09125FE87909}" type="slidenum">
              <a:rPr lang="en-US" smtClean="0"/>
              <a:t>‹#›</a:t>
            </a:fld>
            <a:endParaRPr lang="en-US"/>
          </a:p>
        </p:txBody>
      </p:sp>
    </p:spTree>
    <p:extLst>
      <p:ext uri="{BB962C8B-B14F-4D97-AF65-F5344CB8AC3E}">
        <p14:creationId xmlns:p14="http://schemas.microsoft.com/office/powerpoint/2010/main" val="2997957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D1AA4-B45C-CFDB-351C-7349F098E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E7C241-F6EE-73A8-C255-22794B9EE3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166344-188B-7CA7-F5F9-514D0EFE7A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8C0320-9FB7-03C1-57D7-31DF6BBB13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199891-E092-68DD-B80E-D78D3F4F0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A0F166-A1C4-D1D5-DE08-120624BB4163}"/>
              </a:ext>
            </a:extLst>
          </p:cNvPr>
          <p:cNvSpPr>
            <a:spLocks noGrp="1"/>
          </p:cNvSpPr>
          <p:nvPr>
            <p:ph type="dt" sz="half" idx="10"/>
          </p:nvPr>
        </p:nvSpPr>
        <p:spPr/>
        <p:txBody>
          <a:bodyPr/>
          <a:lstStyle/>
          <a:p>
            <a:fld id="{AD8695AB-C566-4564-A8F9-1FCFEF17F928}" type="datetimeFigureOut">
              <a:rPr lang="en-US" smtClean="0"/>
              <a:t>4/24/2024</a:t>
            </a:fld>
            <a:endParaRPr lang="en-US"/>
          </a:p>
        </p:txBody>
      </p:sp>
      <p:sp>
        <p:nvSpPr>
          <p:cNvPr id="8" name="Footer Placeholder 7">
            <a:extLst>
              <a:ext uri="{FF2B5EF4-FFF2-40B4-BE49-F238E27FC236}">
                <a16:creationId xmlns:a16="http://schemas.microsoft.com/office/drawing/2014/main" id="{42898DEA-DE7E-798A-5200-59C4AF1DC4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9BE3E0-A710-95C8-F461-AF4069A5DD49}"/>
              </a:ext>
            </a:extLst>
          </p:cNvPr>
          <p:cNvSpPr>
            <a:spLocks noGrp="1"/>
          </p:cNvSpPr>
          <p:nvPr>
            <p:ph type="sldNum" sz="quarter" idx="12"/>
          </p:nvPr>
        </p:nvSpPr>
        <p:spPr/>
        <p:txBody>
          <a:bodyPr/>
          <a:lstStyle/>
          <a:p>
            <a:fld id="{FAF0B33E-A9E1-4193-9D53-09125FE87909}" type="slidenum">
              <a:rPr lang="en-US" smtClean="0"/>
              <a:t>‹#›</a:t>
            </a:fld>
            <a:endParaRPr lang="en-US"/>
          </a:p>
        </p:txBody>
      </p:sp>
    </p:spTree>
    <p:extLst>
      <p:ext uri="{BB962C8B-B14F-4D97-AF65-F5344CB8AC3E}">
        <p14:creationId xmlns:p14="http://schemas.microsoft.com/office/powerpoint/2010/main" val="2692819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3CAD-B8D0-051E-C8D9-B593D2ADA8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6F034D-FAEE-3F49-77DC-D26FF566E833}"/>
              </a:ext>
            </a:extLst>
          </p:cNvPr>
          <p:cNvSpPr>
            <a:spLocks noGrp="1"/>
          </p:cNvSpPr>
          <p:nvPr>
            <p:ph type="dt" sz="half" idx="10"/>
          </p:nvPr>
        </p:nvSpPr>
        <p:spPr/>
        <p:txBody>
          <a:bodyPr/>
          <a:lstStyle/>
          <a:p>
            <a:fld id="{AD8695AB-C566-4564-A8F9-1FCFEF17F928}" type="datetimeFigureOut">
              <a:rPr lang="en-US" smtClean="0"/>
              <a:t>4/24/2024</a:t>
            </a:fld>
            <a:endParaRPr lang="en-US"/>
          </a:p>
        </p:txBody>
      </p:sp>
      <p:sp>
        <p:nvSpPr>
          <p:cNvPr id="4" name="Footer Placeholder 3">
            <a:extLst>
              <a:ext uri="{FF2B5EF4-FFF2-40B4-BE49-F238E27FC236}">
                <a16:creationId xmlns:a16="http://schemas.microsoft.com/office/drawing/2014/main" id="{3BCFA180-74F2-898D-E94A-57FABEF9CE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212A59-FDEC-EC75-024F-05A59FF7ED51}"/>
              </a:ext>
            </a:extLst>
          </p:cNvPr>
          <p:cNvSpPr>
            <a:spLocks noGrp="1"/>
          </p:cNvSpPr>
          <p:nvPr>
            <p:ph type="sldNum" sz="quarter" idx="12"/>
          </p:nvPr>
        </p:nvSpPr>
        <p:spPr/>
        <p:txBody>
          <a:bodyPr/>
          <a:lstStyle/>
          <a:p>
            <a:fld id="{FAF0B33E-A9E1-4193-9D53-09125FE87909}" type="slidenum">
              <a:rPr lang="en-US" smtClean="0"/>
              <a:t>‹#›</a:t>
            </a:fld>
            <a:endParaRPr lang="en-US"/>
          </a:p>
        </p:txBody>
      </p:sp>
    </p:spTree>
    <p:extLst>
      <p:ext uri="{BB962C8B-B14F-4D97-AF65-F5344CB8AC3E}">
        <p14:creationId xmlns:p14="http://schemas.microsoft.com/office/powerpoint/2010/main" val="3303919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AE323A-E8AE-CF4D-11BD-7C1DCBBEAC17}"/>
              </a:ext>
            </a:extLst>
          </p:cNvPr>
          <p:cNvSpPr>
            <a:spLocks noGrp="1"/>
          </p:cNvSpPr>
          <p:nvPr>
            <p:ph type="dt" sz="half" idx="10"/>
          </p:nvPr>
        </p:nvSpPr>
        <p:spPr/>
        <p:txBody>
          <a:bodyPr/>
          <a:lstStyle/>
          <a:p>
            <a:fld id="{AD8695AB-C566-4564-A8F9-1FCFEF17F928}" type="datetimeFigureOut">
              <a:rPr lang="en-US" smtClean="0"/>
              <a:t>4/24/2024</a:t>
            </a:fld>
            <a:endParaRPr lang="en-US"/>
          </a:p>
        </p:txBody>
      </p:sp>
      <p:sp>
        <p:nvSpPr>
          <p:cNvPr id="3" name="Footer Placeholder 2">
            <a:extLst>
              <a:ext uri="{FF2B5EF4-FFF2-40B4-BE49-F238E27FC236}">
                <a16:creationId xmlns:a16="http://schemas.microsoft.com/office/drawing/2014/main" id="{23365B66-F78F-C951-38E5-496375D872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C76778-3F98-409D-946C-F68D9A1C63D6}"/>
              </a:ext>
            </a:extLst>
          </p:cNvPr>
          <p:cNvSpPr>
            <a:spLocks noGrp="1"/>
          </p:cNvSpPr>
          <p:nvPr>
            <p:ph type="sldNum" sz="quarter" idx="12"/>
          </p:nvPr>
        </p:nvSpPr>
        <p:spPr/>
        <p:txBody>
          <a:bodyPr/>
          <a:lstStyle/>
          <a:p>
            <a:fld id="{FAF0B33E-A9E1-4193-9D53-09125FE87909}" type="slidenum">
              <a:rPr lang="en-US" smtClean="0"/>
              <a:t>‹#›</a:t>
            </a:fld>
            <a:endParaRPr lang="en-US"/>
          </a:p>
        </p:txBody>
      </p:sp>
    </p:spTree>
    <p:extLst>
      <p:ext uri="{BB962C8B-B14F-4D97-AF65-F5344CB8AC3E}">
        <p14:creationId xmlns:p14="http://schemas.microsoft.com/office/powerpoint/2010/main" val="333170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F7BE-631E-1907-34D3-6E513951BC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DE376-3812-A350-B367-D0C7F3D6C6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4AF898-1085-49B4-0E00-3006C9AB0B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FAE90-6572-C89E-4A14-FE071D76D636}"/>
              </a:ext>
            </a:extLst>
          </p:cNvPr>
          <p:cNvSpPr>
            <a:spLocks noGrp="1"/>
          </p:cNvSpPr>
          <p:nvPr>
            <p:ph type="dt" sz="half" idx="10"/>
          </p:nvPr>
        </p:nvSpPr>
        <p:spPr/>
        <p:txBody>
          <a:bodyPr/>
          <a:lstStyle/>
          <a:p>
            <a:fld id="{AD8695AB-C566-4564-A8F9-1FCFEF17F928}" type="datetimeFigureOut">
              <a:rPr lang="en-US" smtClean="0"/>
              <a:t>4/24/2024</a:t>
            </a:fld>
            <a:endParaRPr lang="en-US"/>
          </a:p>
        </p:txBody>
      </p:sp>
      <p:sp>
        <p:nvSpPr>
          <p:cNvPr id="6" name="Footer Placeholder 5">
            <a:extLst>
              <a:ext uri="{FF2B5EF4-FFF2-40B4-BE49-F238E27FC236}">
                <a16:creationId xmlns:a16="http://schemas.microsoft.com/office/drawing/2014/main" id="{FCBC903B-EFF1-64B7-DE3B-78E95A1E7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56F93D-8F7B-F9BA-937D-229493AA4CA9}"/>
              </a:ext>
            </a:extLst>
          </p:cNvPr>
          <p:cNvSpPr>
            <a:spLocks noGrp="1"/>
          </p:cNvSpPr>
          <p:nvPr>
            <p:ph type="sldNum" sz="quarter" idx="12"/>
          </p:nvPr>
        </p:nvSpPr>
        <p:spPr/>
        <p:txBody>
          <a:bodyPr/>
          <a:lstStyle/>
          <a:p>
            <a:fld id="{FAF0B33E-A9E1-4193-9D53-09125FE87909}" type="slidenum">
              <a:rPr lang="en-US" smtClean="0"/>
              <a:t>‹#›</a:t>
            </a:fld>
            <a:endParaRPr lang="en-US"/>
          </a:p>
        </p:txBody>
      </p:sp>
    </p:spTree>
    <p:extLst>
      <p:ext uri="{BB962C8B-B14F-4D97-AF65-F5344CB8AC3E}">
        <p14:creationId xmlns:p14="http://schemas.microsoft.com/office/powerpoint/2010/main" val="268841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E96A1-5EA3-227C-1900-1BEFC52DB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ACDF8E-E7B6-5CF1-0159-CF7E5019CD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DFF407-D3C8-3771-BB03-80C3CE3F6A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03F389-9ABB-D283-DFBD-C7F60F059AE5}"/>
              </a:ext>
            </a:extLst>
          </p:cNvPr>
          <p:cNvSpPr>
            <a:spLocks noGrp="1"/>
          </p:cNvSpPr>
          <p:nvPr>
            <p:ph type="dt" sz="half" idx="10"/>
          </p:nvPr>
        </p:nvSpPr>
        <p:spPr/>
        <p:txBody>
          <a:bodyPr/>
          <a:lstStyle/>
          <a:p>
            <a:fld id="{AD8695AB-C566-4564-A8F9-1FCFEF17F928}" type="datetimeFigureOut">
              <a:rPr lang="en-US" smtClean="0"/>
              <a:t>4/24/2024</a:t>
            </a:fld>
            <a:endParaRPr lang="en-US"/>
          </a:p>
        </p:txBody>
      </p:sp>
      <p:sp>
        <p:nvSpPr>
          <p:cNvPr id="6" name="Footer Placeholder 5">
            <a:extLst>
              <a:ext uri="{FF2B5EF4-FFF2-40B4-BE49-F238E27FC236}">
                <a16:creationId xmlns:a16="http://schemas.microsoft.com/office/drawing/2014/main" id="{1B7231C4-E869-3C89-8A86-15B53F2DAA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676323-CF02-F24C-54D2-CCB0CAE7FF7B}"/>
              </a:ext>
            </a:extLst>
          </p:cNvPr>
          <p:cNvSpPr>
            <a:spLocks noGrp="1"/>
          </p:cNvSpPr>
          <p:nvPr>
            <p:ph type="sldNum" sz="quarter" idx="12"/>
          </p:nvPr>
        </p:nvSpPr>
        <p:spPr/>
        <p:txBody>
          <a:bodyPr/>
          <a:lstStyle/>
          <a:p>
            <a:fld id="{FAF0B33E-A9E1-4193-9D53-09125FE87909}" type="slidenum">
              <a:rPr lang="en-US" smtClean="0"/>
              <a:t>‹#›</a:t>
            </a:fld>
            <a:endParaRPr lang="en-US"/>
          </a:p>
        </p:txBody>
      </p:sp>
    </p:spTree>
    <p:extLst>
      <p:ext uri="{BB962C8B-B14F-4D97-AF65-F5344CB8AC3E}">
        <p14:creationId xmlns:p14="http://schemas.microsoft.com/office/powerpoint/2010/main" val="1516410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F4D3D4-6D36-481D-04FE-77C65E30B8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5E850F-F117-9A22-F27F-DFB12A0AB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D9500-E482-71D9-84EE-EE7C43F948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8695AB-C566-4564-A8F9-1FCFEF17F928}" type="datetimeFigureOut">
              <a:rPr lang="en-US" smtClean="0"/>
              <a:t>4/24/2024</a:t>
            </a:fld>
            <a:endParaRPr lang="en-US"/>
          </a:p>
        </p:txBody>
      </p:sp>
      <p:sp>
        <p:nvSpPr>
          <p:cNvPr id="5" name="Footer Placeholder 4">
            <a:extLst>
              <a:ext uri="{FF2B5EF4-FFF2-40B4-BE49-F238E27FC236}">
                <a16:creationId xmlns:a16="http://schemas.microsoft.com/office/drawing/2014/main" id="{526BDC2D-BCD7-F4FC-13C1-3246408C42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D9DA25B-63B6-D437-62C5-B5208E9AD3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F0B33E-A9E1-4193-9D53-09125FE87909}" type="slidenum">
              <a:rPr lang="en-US" smtClean="0"/>
              <a:t>‹#›</a:t>
            </a:fld>
            <a:endParaRPr lang="en-US"/>
          </a:p>
        </p:txBody>
      </p:sp>
    </p:spTree>
    <p:extLst>
      <p:ext uri="{BB962C8B-B14F-4D97-AF65-F5344CB8AC3E}">
        <p14:creationId xmlns:p14="http://schemas.microsoft.com/office/powerpoint/2010/main" val="1508259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7DE6118-2437-4B30-8E3C-4D2BE6020583}" type="datetimeFigureOut">
              <a:rPr lang="en-US" smtClean="0"/>
              <a:pPr/>
              <a:t>4/23/2024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7193948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hyperlink" Target="https://sleepdoctor.com/sleep-quizzes/chronotype-quiz/" TargetMode="External"/><Relationship Id="rId5" Type="http://schemas.openxmlformats.org/officeDocument/2006/relationships/image" Target="../media/image55.jp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60.jpe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63.jp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6.jpg"/><Relationship Id="rId5" Type="http://schemas.openxmlformats.org/officeDocument/2006/relationships/image" Target="../media/image47.jpg"/><Relationship Id="rId4" Type="http://schemas.openxmlformats.org/officeDocument/2006/relationships/image" Target="../media/image70.jpg"/></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2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77.jpg"/><Relationship Id="rId5" Type="http://schemas.openxmlformats.org/officeDocument/2006/relationships/image" Target="../media/image55.jpg"/><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63.jpg"/><Relationship Id="rId5" Type="http://schemas.openxmlformats.org/officeDocument/2006/relationships/image" Target="../media/image80.jpg"/><Relationship Id="rId4" Type="http://schemas.openxmlformats.org/officeDocument/2006/relationships/image" Target="../media/image79.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g"/><Relationship Id="rId4" Type="http://schemas.openxmlformats.org/officeDocument/2006/relationships/image" Target="../media/image31.jpeg"/><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0.jp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ght sky with mountains far away on the horizon">
            <a:extLst>
              <a:ext uri="{FF2B5EF4-FFF2-40B4-BE49-F238E27FC236}">
                <a16:creationId xmlns:a16="http://schemas.microsoft.com/office/drawing/2014/main" id="{7C454B0C-0819-4D56-9275-BCE254DA659D}"/>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40C7600-5BA8-4A54-887F-74AF87750A31}"/>
              </a:ext>
            </a:extLst>
          </p:cNvPr>
          <p:cNvSpPr>
            <a:spLocks noGrp="1"/>
          </p:cNvSpPr>
          <p:nvPr>
            <p:ph type="ctrTitle"/>
          </p:nvPr>
        </p:nvSpPr>
        <p:spPr>
          <a:xfrm>
            <a:off x="3610466" y="4076343"/>
            <a:ext cx="7549659" cy="899937"/>
          </a:xfrm>
        </p:spPr>
        <p:txBody>
          <a:bodyPr>
            <a:noAutofit/>
          </a:bodyPr>
          <a:lstStyle/>
          <a:p>
            <a:r>
              <a:rPr lang="en-US" dirty="0">
                <a:latin typeface="Algerian" panose="04020705040A02060702" pitchFamily="82" charset="0"/>
              </a:rPr>
              <a:t>A Time-turner &amp; A Muse</a:t>
            </a:r>
          </a:p>
        </p:txBody>
      </p:sp>
      <p:sp>
        <p:nvSpPr>
          <p:cNvPr id="3" name="Subtitle 2">
            <a:extLst>
              <a:ext uri="{FF2B5EF4-FFF2-40B4-BE49-F238E27FC236}">
                <a16:creationId xmlns:a16="http://schemas.microsoft.com/office/drawing/2014/main" id="{AE584786-6548-4BB4-95FD-977AD1F362C6}"/>
              </a:ext>
            </a:extLst>
          </p:cNvPr>
          <p:cNvSpPr>
            <a:spLocks noGrp="1"/>
          </p:cNvSpPr>
          <p:nvPr>
            <p:ph type="subTitle" idx="1"/>
          </p:nvPr>
        </p:nvSpPr>
        <p:spPr>
          <a:xfrm>
            <a:off x="7937370" y="5370372"/>
            <a:ext cx="3213528" cy="540234"/>
          </a:xfrm>
        </p:spPr>
        <p:txBody>
          <a:bodyPr>
            <a:noAutofit/>
          </a:bodyPr>
          <a:lstStyle/>
          <a:p>
            <a:r>
              <a:rPr lang="en-US" dirty="0">
                <a:solidFill>
                  <a:srgbClr val="BD839C"/>
                </a:solidFill>
                <a:latin typeface="Book Antiqua" panose="02040602050305030304" pitchFamily="18" charset="0"/>
              </a:rPr>
              <a:t>Soquel Baumgardner</a:t>
            </a:r>
          </a:p>
        </p:txBody>
      </p:sp>
      <p:sp>
        <p:nvSpPr>
          <p:cNvPr id="4" name="TextBox 3">
            <a:extLst>
              <a:ext uri="{FF2B5EF4-FFF2-40B4-BE49-F238E27FC236}">
                <a16:creationId xmlns:a16="http://schemas.microsoft.com/office/drawing/2014/main" id="{CA78AC7C-89E1-04D5-69AE-00D0DC95D4D6}"/>
              </a:ext>
            </a:extLst>
          </p:cNvPr>
          <p:cNvSpPr txBox="1"/>
          <p:nvPr/>
        </p:nvSpPr>
        <p:spPr>
          <a:xfrm>
            <a:off x="4636976" y="4942146"/>
            <a:ext cx="660819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Book Antiqua" panose="02040602050305030304" pitchFamily="18" charset="0"/>
              </a:rPr>
              <a:t>Maximizing Productivity, Eliminating Distractions, &amp; Increasing Flow</a:t>
            </a:r>
          </a:p>
        </p:txBody>
      </p:sp>
      <p:pic>
        <p:nvPicPr>
          <p:cNvPr id="7" name="Picture 6" descr="A person holding a book and a brush&#10;&#10;Description automatically generated">
            <a:extLst>
              <a:ext uri="{FF2B5EF4-FFF2-40B4-BE49-F238E27FC236}">
                <a16:creationId xmlns:a16="http://schemas.microsoft.com/office/drawing/2014/main" id="{6640D1D6-FDA4-34CF-0A81-2DEDBC41C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662" y="-462463"/>
            <a:ext cx="4653463" cy="4653463"/>
          </a:xfrm>
          <a:prstGeom prst="ellipse">
            <a:avLst/>
          </a:prstGeom>
          <a:ln>
            <a:noFill/>
          </a:ln>
          <a:effectLst>
            <a:softEdge rad="112500"/>
          </a:effectLst>
        </p:spPr>
      </p:pic>
    </p:spTree>
    <p:extLst>
      <p:ext uri="{BB962C8B-B14F-4D97-AF65-F5344CB8AC3E}">
        <p14:creationId xmlns:p14="http://schemas.microsoft.com/office/powerpoint/2010/main" val="3417721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1A58DE-DA6F-83AF-DBCF-85E385B88C7D}"/>
              </a:ext>
            </a:extLst>
          </p:cNvPr>
          <p:cNvSpPr txBox="1"/>
          <p:nvPr/>
        </p:nvSpPr>
        <p:spPr>
          <a:xfrm>
            <a:off x="464129" y="878682"/>
            <a:ext cx="6657087" cy="5409366"/>
          </a:xfrm>
          <a:prstGeom prst="rect">
            <a:avLst/>
          </a:prstGeom>
          <a:noFill/>
        </p:spPr>
        <p:txBody>
          <a:bodyPr wrap="square">
            <a:spAutoFit/>
          </a:bodyPr>
          <a:lstStyle/>
          <a:p>
            <a:pPr marL="0" marR="0" indent="457200">
              <a:lnSpc>
                <a:spcPct val="200000"/>
              </a:lnSpc>
              <a:spcBef>
                <a:spcPts val="0"/>
              </a:spcBef>
              <a:spcAft>
                <a:spcPts val="800"/>
              </a:spcAft>
            </a:pPr>
            <a:r>
              <a:rPr lang="en-US" sz="105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400" b="1" kern="0" dirty="0">
                <a:effectLst/>
                <a:latin typeface="Book Antiqua" panose="02040602050305030304" pitchFamily="18" charset="0"/>
                <a:ea typeface="Times New Roman" panose="02020603050405020304" pitchFamily="18" charset="0"/>
                <a:cs typeface="Times New Roman" panose="02020603050405020304" pitchFamily="18" charset="0"/>
              </a:rPr>
              <a:t>Set Clear Boundaries:</a:t>
            </a:r>
            <a:r>
              <a:rPr lang="en-US" sz="1400" b="1" kern="100" dirty="0">
                <a:latin typeface="Book Antiqua" panose="02040602050305030304" pitchFamily="18" charset="0"/>
                <a:ea typeface="Times New Roman" panose="02020603050405020304" pitchFamily="18" charset="0"/>
                <a:cs typeface="Times New Roman" panose="02020603050405020304" pitchFamily="18" charset="0"/>
              </a:rPr>
              <a:t> </a:t>
            </a: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Clearly communicate with family, friends, and colleagues about your writing schedule and the importance of uninterrupted time for creative work.</a:t>
            </a:r>
            <a:r>
              <a:rPr lang="en-US" sz="1400" kern="100" dirty="0">
                <a:latin typeface="Book Antiqua" panose="02040602050305030304" pitchFamily="18" charset="0"/>
                <a:ea typeface="Times New Roman" panose="02020603050405020304" pitchFamily="18" charset="0"/>
                <a:cs typeface="Times New Roman" panose="02020603050405020304" pitchFamily="18" charset="0"/>
              </a:rPr>
              <a:t> </a:t>
            </a: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Establish specific boundaries around when you are available for non-writing related activities and stick to them consistently.</a:t>
            </a:r>
            <a:endParaRPr lang="en-US" sz="1400" kern="100" dirty="0">
              <a:effectLst/>
              <a:latin typeface="Book Antiqua" panose="02040602050305030304" pitchFamily="18" charset="0"/>
              <a:ea typeface="Aptos" panose="020B0004020202020204" pitchFamily="34" charset="0"/>
              <a:cs typeface="Times New Roman" panose="02020603050405020304" pitchFamily="18" charset="0"/>
            </a:endParaRPr>
          </a:p>
          <a:p>
            <a:pPr marL="0" marR="0" indent="457200">
              <a:lnSpc>
                <a:spcPct val="200000"/>
              </a:lnSpc>
              <a:spcBef>
                <a:spcPts val="0"/>
              </a:spcBef>
              <a:spcAft>
                <a:spcPts val="800"/>
              </a:spcAft>
            </a:pPr>
            <a:r>
              <a:rPr lang="en-US" sz="1400" b="1" kern="0" dirty="0">
                <a:effectLst/>
                <a:latin typeface="Book Antiqua" panose="02040602050305030304" pitchFamily="18" charset="0"/>
                <a:ea typeface="Times New Roman" panose="02020603050405020304" pitchFamily="18" charset="0"/>
                <a:cs typeface="Times New Roman" panose="02020603050405020304" pitchFamily="18" charset="0"/>
              </a:rPr>
              <a:t>Learn to Say No:</a:t>
            </a:r>
            <a:r>
              <a:rPr lang="en-US" sz="1400" kern="100" dirty="0">
                <a:latin typeface="Book Antiqua" panose="02040602050305030304" pitchFamily="18" charset="0"/>
                <a:ea typeface="Times New Roman" panose="02020603050405020304" pitchFamily="18" charset="0"/>
                <a:cs typeface="Times New Roman" panose="02020603050405020304" pitchFamily="18" charset="0"/>
              </a:rPr>
              <a:t> </a:t>
            </a: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Prioritize your writing goals and politely decline requests or invitations that conflict with your writing time.</a:t>
            </a:r>
            <a:r>
              <a:rPr lang="en-US" sz="1400" kern="100" dirty="0">
                <a:latin typeface="Book Antiqua" panose="02040602050305030304" pitchFamily="18" charset="0"/>
                <a:ea typeface="Times New Roman" panose="02020603050405020304" pitchFamily="18" charset="0"/>
                <a:cs typeface="Times New Roman" panose="02020603050405020304" pitchFamily="18" charset="0"/>
              </a:rPr>
              <a:t> </a:t>
            </a: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Understand that saying no to non-essential commitments is necessary to protect your writing time and maintain focus.</a:t>
            </a:r>
            <a:endParaRPr lang="en-US" sz="1400" kern="100" dirty="0">
              <a:effectLst/>
              <a:latin typeface="Book Antiqua" panose="02040602050305030304" pitchFamily="18" charset="0"/>
              <a:ea typeface="Aptos" panose="020B0004020202020204" pitchFamily="34" charset="0"/>
              <a:cs typeface="Times New Roman" panose="02020603050405020304" pitchFamily="18" charset="0"/>
            </a:endParaRPr>
          </a:p>
          <a:p>
            <a:pPr marL="0" marR="0" indent="457200">
              <a:lnSpc>
                <a:spcPct val="200000"/>
              </a:lnSpc>
              <a:spcBef>
                <a:spcPts val="0"/>
              </a:spcBef>
              <a:spcAft>
                <a:spcPts val="800"/>
              </a:spcAft>
            </a:pPr>
            <a:r>
              <a:rPr lang="en-US" sz="1400" b="1" kern="0" dirty="0">
                <a:effectLst/>
                <a:latin typeface="Book Antiqua" panose="02040602050305030304" pitchFamily="18" charset="0"/>
                <a:ea typeface="Times New Roman" panose="02020603050405020304" pitchFamily="18" charset="0"/>
                <a:cs typeface="Times New Roman" panose="02020603050405020304" pitchFamily="18" charset="0"/>
              </a:rPr>
              <a:t>Create Physical Boundaries:</a:t>
            </a:r>
            <a:r>
              <a:rPr lang="en-US" sz="1400" b="1" kern="100" dirty="0">
                <a:latin typeface="Book Antiqua" panose="02040602050305030304" pitchFamily="18" charset="0"/>
                <a:ea typeface="Times New Roman" panose="02020603050405020304" pitchFamily="18" charset="0"/>
                <a:cs typeface="Times New Roman" panose="02020603050405020304" pitchFamily="18" charset="0"/>
              </a:rPr>
              <a:t> </a:t>
            </a: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Designate a dedicated writing space where you can work without distractions.</a:t>
            </a:r>
            <a:r>
              <a:rPr lang="en-US" sz="1400" kern="100" dirty="0">
                <a:latin typeface="Book Antiqua" panose="02040602050305030304" pitchFamily="18" charset="0"/>
                <a:ea typeface="Times New Roman" panose="02020603050405020304" pitchFamily="18" charset="0"/>
                <a:cs typeface="Times New Roman" panose="02020603050405020304" pitchFamily="18" charset="0"/>
              </a:rPr>
              <a:t> </a:t>
            </a: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Use physical cues such as closed doors or noise-canceling headphones to signal to others that you are in writing mode and should not be disturbed.</a:t>
            </a:r>
            <a:endParaRPr lang="en-US" sz="1400" kern="100" dirty="0">
              <a:effectLst/>
              <a:latin typeface="Book Antiqua" panose="02040602050305030304" pitchFamily="18"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2B6B420-3D14-6EDA-4D6E-82AF190C2384}"/>
              </a:ext>
            </a:extLst>
          </p:cNvPr>
          <p:cNvSpPr txBox="1"/>
          <p:nvPr/>
        </p:nvSpPr>
        <p:spPr>
          <a:xfrm>
            <a:off x="259770" y="286584"/>
            <a:ext cx="11468101" cy="553998"/>
          </a:xfrm>
          <a:prstGeom prst="rect">
            <a:avLst/>
          </a:prstGeom>
          <a:noFill/>
        </p:spPr>
        <p:txBody>
          <a:bodyPr wrap="square" rtlCol="0">
            <a:spAutoFit/>
          </a:bodyPr>
          <a:lstStyle/>
          <a:p>
            <a:r>
              <a:rPr lang="en-US" sz="3000" kern="0" dirty="0">
                <a:effectLst/>
                <a:latin typeface="Algerian" panose="04020705040A02060702" pitchFamily="82" charset="0"/>
                <a:ea typeface="Times New Roman" panose="02020603050405020304" pitchFamily="18" charset="0"/>
                <a:cs typeface="Times New Roman" panose="02020603050405020304" pitchFamily="18" charset="0"/>
              </a:rPr>
              <a:t>Establishing Boundaries &amp; Protecting your writing time</a:t>
            </a:r>
            <a:endParaRPr lang="en-US" sz="3000" kern="100" dirty="0">
              <a:effectLst/>
              <a:latin typeface="Algerian" panose="04020705040A02060702" pitchFamily="82" charset="0"/>
              <a:ea typeface="Aptos" panose="020B0004020202020204" pitchFamily="34" charset="0"/>
              <a:cs typeface="Times New Roman" panose="02020603050405020304" pitchFamily="18" charset="0"/>
            </a:endParaRPr>
          </a:p>
        </p:txBody>
      </p:sp>
      <p:pic>
        <p:nvPicPr>
          <p:cNvPr id="11266" name="Picture 2" descr="Download Grumpy Cat With The Words No | Wallpapers.com">
            <a:extLst>
              <a:ext uri="{FF2B5EF4-FFF2-40B4-BE49-F238E27FC236}">
                <a16:creationId xmlns:a16="http://schemas.microsoft.com/office/drawing/2014/main" id="{C6EB6B6B-7C69-AD38-6058-CCF396C74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5184" y="3128467"/>
            <a:ext cx="4381541" cy="277703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21D1CFD9-F510-9DF6-D00F-B89E086E75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99" t="2785" r="19899" b="5530"/>
          <a:stretch/>
        </p:blipFill>
        <p:spPr bwMode="auto">
          <a:xfrm>
            <a:off x="9754552" y="1622930"/>
            <a:ext cx="1973319" cy="2700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D9BA5C0C-8EA9-991E-E837-A8DF9FB6AA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3011" y="1162050"/>
            <a:ext cx="1863715" cy="1750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730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50077" y="135150"/>
            <a:ext cx="6657447" cy="1073468"/>
          </a:xfrm>
        </p:spPr>
        <p:txBody>
          <a:bodyPr>
            <a:normAutofit fontScale="90000"/>
          </a:bodyPr>
          <a:lstStyle/>
          <a:p>
            <a:pPr algn="ctr"/>
            <a:r>
              <a:rPr lang="en-US" sz="3200" dirty="0">
                <a:latin typeface="Algerian" panose="04020705040A02060702" pitchFamily="82" charset="0"/>
              </a:rPr>
              <a:t>Training Family &amp; Others to Respect your sacred Writing Time</a:t>
            </a:r>
          </a:p>
        </p:txBody>
      </p:sp>
      <p:pic>
        <p:nvPicPr>
          <p:cNvPr id="6" name="Picture Placeholder 5" descr="A door handle with a sign on it&#10;&#10;Description automatically generated">
            <a:extLst>
              <a:ext uri="{FF2B5EF4-FFF2-40B4-BE49-F238E27FC236}">
                <a16:creationId xmlns:a16="http://schemas.microsoft.com/office/drawing/2014/main" id="{83998C3B-9837-D961-E6AC-F1BA20ACA55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4115" r="14115"/>
          <a:stretch>
            <a:fillRect/>
          </a:stretch>
        </p:blipFill>
        <p:spPr/>
      </p:pic>
      <p:sp>
        <p:nvSpPr>
          <p:cNvPr id="3" name="Content Placeholder"/>
          <p:cNvSpPr>
            <a:spLocks noGrp="1"/>
          </p:cNvSpPr>
          <p:nvPr>
            <p:ph type="body" sz="half" idx="2"/>
          </p:nvPr>
        </p:nvSpPr>
        <p:spPr>
          <a:xfrm>
            <a:off x="249264" y="2352676"/>
            <a:ext cx="6565292" cy="3209924"/>
          </a:xfrm>
        </p:spPr>
        <p:txBody>
          <a:bodyPr>
            <a:noAutofit/>
          </a:bodyPr>
          <a:lstStyle/>
          <a:p>
            <a:endParaRPr lang="en-US" sz="1400" dirty="0">
              <a:latin typeface="Book Antiqua" panose="02040602050305030304" pitchFamily="18" charset="0"/>
            </a:endParaRPr>
          </a:p>
          <a:p>
            <a:pPr marL="342900" indent="-342900">
              <a:buFont typeface="+mj-lt"/>
              <a:buAutoNum type="arabicPeriod"/>
            </a:pPr>
            <a:r>
              <a:rPr lang="en-US" sz="1400" b="1" dirty="0">
                <a:latin typeface="Book Antiqua" panose="02040602050305030304" pitchFamily="18" charset="0"/>
              </a:rPr>
              <a:t>Set a schedule and stick to it  </a:t>
            </a:r>
            <a:r>
              <a:rPr lang="en-US" sz="1400" dirty="0">
                <a:latin typeface="Book Antiqua" panose="02040602050305030304" pitchFamily="18" charset="0"/>
              </a:rPr>
              <a:t>Set boundaries and establish routines to protect dedicated writing time</a:t>
            </a:r>
          </a:p>
          <a:p>
            <a:pPr marL="342900" indent="-342900">
              <a:buFont typeface="+mj-lt"/>
              <a:buAutoNum type="arabicPeriod"/>
            </a:pPr>
            <a:r>
              <a:rPr lang="en-US" sz="1400" b="1" dirty="0">
                <a:latin typeface="Book Antiqua" panose="02040602050305030304" pitchFamily="18" charset="0"/>
              </a:rPr>
              <a:t>Pre-negotiate your creative space and time. </a:t>
            </a:r>
            <a:endParaRPr lang="en-US" sz="1400" dirty="0">
              <a:latin typeface="Book Antiqua" panose="02040602050305030304" pitchFamily="18" charset="0"/>
            </a:endParaRPr>
          </a:p>
          <a:p>
            <a:pPr marL="342900" indent="-342900">
              <a:buFont typeface="+mj-lt"/>
              <a:buAutoNum type="arabicPeriod"/>
            </a:pPr>
            <a:r>
              <a:rPr lang="en-US" sz="1400" dirty="0">
                <a:latin typeface="Book Antiqua" panose="02040602050305030304" pitchFamily="18" charset="0"/>
              </a:rPr>
              <a:t> </a:t>
            </a:r>
            <a:r>
              <a:rPr lang="en-US" sz="1400" b="1" dirty="0">
                <a:latin typeface="Book Antiqua" panose="02040602050305030304" pitchFamily="18" charset="0"/>
              </a:rPr>
              <a:t>Mind your tone and listen</a:t>
            </a:r>
            <a:r>
              <a:rPr lang="en-US" sz="1400" dirty="0">
                <a:latin typeface="Book Antiqua" panose="02040602050305030304" pitchFamily="18" charset="0"/>
              </a:rPr>
              <a:t> Communicate the importance of writing time – it’s your ‘</a:t>
            </a:r>
            <a:r>
              <a:rPr lang="en-US" sz="1400" i="1" dirty="0">
                <a:latin typeface="Book Antiqua" panose="02040602050305030304" pitchFamily="18" charset="0"/>
              </a:rPr>
              <a:t>what</a:t>
            </a:r>
            <a:r>
              <a:rPr lang="en-US" sz="1400" dirty="0">
                <a:latin typeface="Book Antiqua" panose="02040602050305030304" pitchFamily="18" charset="0"/>
              </a:rPr>
              <a:t>’ and ‘</a:t>
            </a:r>
            <a:r>
              <a:rPr lang="en-US" sz="1400" i="1" dirty="0">
                <a:latin typeface="Book Antiqua" panose="02040602050305030304" pitchFamily="18" charset="0"/>
              </a:rPr>
              <a:t>why</a:t>
            </a:r>
            <a:r>
              <a:rPr lang="en-US" sz="1400" dirty="0">
                <a:latin typeface="Book Antiqua" panose="02040602050305030304" pitchFamily="18" charset="0"/>
              </a:rPr>
              <a:t>’ be sure to have ‘low-emotion, high-cognition dialogues.’ </a:t>
            </a:r>
          </a:p>
          <a:p>
            <a:pPr marL="342900" indent="-342900">
              <a:buFont typeface="+mj-lt"/>
              <a:buAutoNum type="arabicPeriod"/>
            </a:pPr>
            <a:r>
              <a:rPr lang="en-US" sz="1400" b="1" dirty="0">
                <a:latin typeface="Book Antiqua" panose="02040602050305030304" pitchFamily="18" charset="0"/>
              </a:rPr>
              <a:t>Clarify your ‘</a:t>
            </a:r>
            <a:r>
              <a:rPr lang="en-US" sz="1400" b="1" i="1" dirty="0">
                <a:latin typeface="Book Antiqua" panose="02040602050305030304" pitchFamily="18" charset="0"/>
              </a:rPr>
              <a:t>what</a:t>
            </a:r>
            <a:r>
              <a:rPr lang="en-US" sz="1400" b="1" dirty="0">
                <a:latin typeface="Book Antiqua" panose="02040602050305030304" pitchFamily="18" charset="0"/>
              </a:rPr>
              <a:t>’ and ‘</a:t>
            </a:r>
            <a:r>
              <a:rPr lang="en-US" sz="1400" b="1" i="1" dirty="0">
                <a:latin typeface="Book Antiqua" panose="02040602050305030304" pitchFamily="18" charset="0"/>
              </a:rPr>
              <a:t>why</a:t>
            </a:r>
            <a:r>
              <a:rPr lang="en-US" sz="1400" b="1" dirty="0">
                <a:latin typeface="Book Antiqua" panose="02040602050305030304" pitchFamily="18" charset="0"/>
              </a:rPr>
              <a:t>’ </a:t>
            </a:r>
            <a:r>
              <a:rPr lang="en-US" sz="1400" dirty="0">
                <a:latin typeface="Book Antiqua" panose="02040602050305030304" pitchFamily="18" charset="0"/>
              </a:rPr>
              <a:t>Your </a:t>
            </a:r>
            <a:r>
              <a:rPr lang="en-US" sz="1400" i="1" dirty="0">
                <a:latin typeface="Book Antiqua" panose="02040602050305030304" pitchFamily="18" charset="0"/>
              </a:rPr>
              <a:t>what</a:t>
            </a:r>
            <a:r>
              <a:rPr lang="en-US" sz="1400" dirty="0">
                <a:latin typeface="Book Antiqua" panose="02040602050305030304" pitchFamily="18" charset="0"/>
              </a:rPr>
              <a:t> is writing, make sure your </a:t>
            </a:r>
            <a:r>
              <a:rPr lang="en-US" sz="1400" i="1" dirty="0">
                <a:latin typeface="Book Antiqua" panose="02040602050305030304" pitchFamily="18" charset="0"/>
              </a:rPr>
              <a:t>why</a:t>
            </a:r>
            <a:r>
              <a:rPr lang="en-US" sz="1400" dirty="0">
                <a:latin typeface="Book Antiqua" panose="02040602050305030304" pitchFamily="18" charset="0"/>
              </a:rPr>
              <a:t> is understood. This is about how you feel when you are creating. How does it insulate you from the rest of your day, how does it impact on your relationships, workspace, productivity, and your emotional, physical, and mental state. </a:t>
            </a:r>
          </a:p>
          <a:p>
            <a:pPr marL="342900" lvl="0" indent="-342900">
              <a:buFont typeface="+mj-lt"/>
              <a:buAutoNum type="arabicPeriod"/>
            </a:pPr>
            <a:r>
              <a:rPr lang="en-US" sz="1400" b="1" dirty="0">
                <a:latin typeface="Book Antiqua" panose="02040602050305030304" pitchFamily="18" charset="0"/>
              </a:rPr>
              <a:t>Collaboration and support</a:t>
            </a:r>
            <a:r>
              <a:rPr lang="en-US" sz="1400" dirty="0">
                <a:latin typeface="Book Antiqua" panose="02040602050305030304" pitchFamily="18" charset="0"/>
              </a:rPr>
              <a:t> Involve family members in the creative process by sharing writing progress, seeking feedback, or even collaborating on writing projects. Make loved ones your best cheer section. Celebrate milestones with a special treat.</a:t>
            </a:r>
          </a:p>
          <a:p>
            <a:pPr lvl="0"/>
            <a:endParaRPr lang="en-US" sz="1400" dirty="0">
              <a:latin typeface="Book Antiqua" panose="02040602050305030304" pitchFamily="18" charset="0"/>
            </a:endParaRPr>
          </a:p>
        </p:txBody>
      </p:sp>
      <p:pic>
        <p:nvPicPr>
          <p:cNvPr id="8" name="Picture 7" descr="A purple spray bottle with a nozzle&#10;&#10;Description automatically generated">
            <a:extLst>
              <a:ext uri="{FF2B5EF4-FFF2-40B4-BE49-F238E27FC236}">
                <a16:creationId xmlns:a16="http://schemas.microsoft.com/office/drawing/2014/main" id="{BDDDE0ED-14E1-49C1-B416-1B45CBF1C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667" y="4280732"/>
            <a:ext cx="1113321" cy="2130080"/>
          </a:xfrm>
          <a:prstGeom prst="rect">
            <a:avLst/>
          </a:prstGeom>
          <a:ln>
            <a:noFill/>
          </a:ln>
          <a:effectLst>
            <a:outerShdw blurRad="292100" dist="139700" dir="2700000" algn="tl" rotWithShape="0">
              <a:srgbClr val="333333">
                <a:alpha val="65000"/>
              </a:srgbClr>
            </a:outerShdw>
          </a:effectLst>
        </p:spPr>
      </p:pic>
      <p:pic>
        <p:nvPicPr>
          <p:cNvPr id="12" name="Picture 11" descr="A dog collar and a remote control&#10;&#10;Description automatically generated">
            <a:extLst>
              <a:ext uri="{FF2B5EF4-FFF2-40B4-BE49-F238E27FC236}">
                <a16:creationId xmlns:a16="http://schemas.microsoft.com/office/drawing/2014/main" id="{D8548BD7-9098-4CCB-CD17-65E6844A34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8488" y="3944118"/>
            <a:ext cx="1725973" cy="1881377"/>
          </a:xfrm>
          <a:prstGeom prst="rect">
            <a:avLst/>
          </a:prstGeom>
          <a:ln>
            <a:noFill/>
          </a:ln>
          <a:effectLst>
            <a:outerShdw blurRad="292100" dist="139700" dir="2700000" algn="tl" rotWithShape="0">
              <a:srgbClr val="333333">
                <a:alpha val="65000"/>
              </a:srgbClr>
            </a:outerShdw>
          </a:effectLst>
        </p:spPr>
      </p:pic>
      <p:pic>
        <p:nvPicPr>
          <p:cNvPr id="14" name="Picture 13" descr="A blue book cover with a unicorn head and text&#10;&#10;Description automatically generated">
            <a:extLst>
              <a:ext uri="{FF2B5EF4-FFF2-40B4-BE49-F238E27FC236}">
                <a16:creationId xmlns:a16="http://schemas.microsoft.com/office/drawing/2014/main" id="{2F92DE2B-B3AD-C4EA-600A-E138EC9F76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7524" y="1226240"/>
            <a:ext cx="1323146" cy="1984720"/>
          </a:xfrm>
          <a:prstGeom prst="rect">
            <a:avLst/>
          </a:prstGeom>
        </p:spPr>
      </p:pic>
      <p:sp>
        <p:nvSpPr>
          <p:cNvPr id="15" name="TextBox 14">
            <a:extLst>
              <a:ext uri="{FF2B5EF4-FFF2-40B4-BE49-F238E27FC236}">
                <a16:creationId xmlns:a16="http://schemas.microsoft.com/office/drawing/2014/main" id="{AB1B7957-91D0-A46F-29B0-F804F7AF7737}"/>
              </a:ext>
            </a:extLst>
          </p:cNvPr>
          <p:cNvSpPr txBox="1"/>
          <p:nvPr/>
        </p:nvSpPr>
        <p:spPr>
          <a:xfrm>
            <a:off x="8628003" y="5943600"/>
            <a:ext cx="3280970" cy="492443"/>
          </a:xfrm>
          <a:prstGeom prst="rect">
            <a:avLst/>
          </a:prstGeom>
          <a:noFill/>
        </p:spPr>
        <p:txBody>
          <a:bodyPr wrap="square" rtlCol="0">
            <a:spAutoFit/>
          </a:bodyPr>
          <a:lstStyle/>
          <a:p>
            <a:r>
              <a:rPr lang="en-US" sz="2600" cap="all" dirty="0">
                <a:solidFill>
                  <a:srgbClr val="AC75D5"/>
                </a:solidFill>
                <a:latin typeface="Book Antiqua" panose="02040602050305030304" pitchFamily="18" charset="0"/>
              </a:rPr>
              <a:t>IF all else fails</a:t>
            </a:r>
          </a:p>
        </p:txBody>
      </p:sp>
      <p:sp>
        <p:nvSpPr>
          <p:cNvPr id="16" name="TextBox 15">
            <a:extLst>
              <a:ext uri="{FF2B5EF4-FFF2-40B4-BE49-F238E27FC236}">
                <a16:creationId xmlns:a16="http://schemas.microsoft.com/office/drawing/2014/main" id="{52F0359C-1928-D7EE-FA94-C9D6413CF2BF}"/>
              </a:ext>
            </a:extLst>
          </p:cNvPr>
          <p:cNvSpPr txBox="1"/>
          <p:nvPr/>
        </p:nvSpPr>
        <p:spPr>
          <a:xfrm>
            <a:off x="7206667" y="210691"/>
            <a:ext cx="4919273" cy="492443"/>
          </a:xfrm>
          <a:prstGeom prst="rect">
            <a:avLst/>
          </a:prstGeom>
          <a:noFill/>
        </p:spPr>
        <p:txBody>
          <a:bodyPr wrap="square" rtlCol="0">
            <a:spAutoFit/>
          </a:bodyPr>
          <a:lstStyle/>
          <a:p>
            <a:r>
              <a:rPr lang="en-US" sz="2600" b="1" cap="all" dirty="0">
                <a:solidFill>
                  <a:srgbClr val="202672"/>
                </a:solidFill>
                <a:latin typeface="Book Antiqua" panose="02040602050305030304" pitchFamily="18" charset="0"/>
              </a:rPr>
              <a:t>“Don’t Crash My Party!”</a:t>
            </a:r>
          </a:p>
        </p:txBody>
      </p:sp>
      <p:cxnSp>
        <p:nvCxnSpPr>
          <p:cNvPr id="22" name="Straight Arrow Connector 21">
            <a:extLst>
              <a:ext uri="{FF2B5EF4-FFF2-40B4-BE49-F238E27FC236}">
                <a16:creationId xmlns:a16="http://schemas.microsoft.com/office/drawing/2014/main" id="{AD190EE7-E659-3D46-2CCC-6A5B0373BB4A}"/>
              </a:ext>
            </a:extLst>
          </p:cNvPr>
          <p:cNvCxnSpPr>
            <a:cxnSpLocks/>
          </p:cNvCxnSpPr>
          <p:nvPr/>
        </p:nvCxnSpPr>
        <p:spPr>
          <a:xfrm>
            <a:off x="8092399" y="6164590"/>
            <a:ext cx="455178" cy="0"/>
          </a:xfrm>
          <a:prstGeom prst="straightConnector1">
            <a:avLst/>
          </a:prstGeom>
          <a:ln w="50800" cap="flat" cmpd="sng" algn="ctr">
            <a:solidFill>
              <a:srgbClr val="933874"/>
            </a:solidFill>
            <a:prstDash val="solid"/>
            <a:round/>
            <a:headEnd type="stealth" w="lg" len="lg"/>
            <a:tailEnd type="none" w="med" len="med"/>
          </a:ln>
        </p:spPr>
        <p:style>
          <a:lnRef idx="0">
            <a:scrgbClr r="0" g="0" b="0"/>
          </a:lnRef>
          <a:fillRef idx="0">
            <a:scrgbClr r="0" g="0" b="0"/>
          </a:fillRef>
          <a:effectRef idx="0">
            <a:scrgbClr r="0" g="0" b="0"/>
          </a:effectRef>
          <a:fontRef idx="minor">
            <a:schemeClr val="tx1"/>
          </a:fontRef>
        </p:style>
      </p:cxnSp>
      <p:pic>
        <p:nvPicPr>
          <p:cNvPr id="9218" name="Picture 2">
            <a:extLst>
              <a:ext uri="{FF2B5EF4-FFF2-40B4-BE49-F238E27FC236}">
                <a16:creationId xmlns:a16="http://schemas.microsoft.com/office/drawing/2014/main" id="{C537443A-FA85-5A67-1CF2-BCE71B11CD8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137"/>
          <a:stretch/>
        </p:blipFill>
        <p:spPr bwMode="auto">
          <a:xfrm>
            <a:off x="10462380" y="2069691"/>
            <a:ext cx="1022962" cy="1232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1B556F1-2057-19BE-3457-1BA39FA6A081}"/>
              </a:ext>
            </a:extLst>
          </p:cNvPr>
          <p:cNvSpPr txBox="1"/>
          <p:nvPr/>
        </p:nvSpPr>
        <p:spPr>
          <a:xfrm>
            <a:off x="519566" y="1466138"/>
            <a:ext cx="6223165" cy="1200329"/>
          </a:xfrm>
          <a:prstGeom prst="rect">
            <a:avLst/>
          </a:prstGeom>
          <a:noFill/>
        </p:spPr>
        <p:txBody>
          <a:bodyPr wrap="square" rtlCol="0">
            <a:spAutoFit/>
          </a:bodyPr>
          <a:lstStyle/>
          <a:p>
            <a:r>
              <a:rPr lang="en-US" b="1" dirty="0">
                <a:solidFill>
                  <a:srgbClr val="202672"/>
                </a:solidFill>
                <a:latin typeface="Book Antiqua" panose="02040602050305030304" pitchFamily="18" charset="0"/>
              </a:rPr>
              <a:t>Complete this prompt: “Building time into my daily/weekly schedule for writing is valuable to me because ________________________________________.”</a:t>
            </a:r>
          </a:p>
          <a:p>
            <a:endParaRPr lang="en-US" dirty="0"/>
          </a:p>
        </p:txBody>
      </p:sp>
      <p:pic>
        <p:nvPicPr>
          <p:cNvPr id="30" name="Picture 29">
            <a:extLst>
              <a:ext uri="{FF2B5EF4-FFF2-40B4-BE49-F238E27FC236}">
                <a16:creationId xmlns:a16="http://schemas.microsoft.com/office/drawing/2014/main" id="{53A0E096-6267-398E-3D3B-E2C7EF964BF4}"/>
              </a:ext>
            </a:extLst>
          </p:cNvPr>
          <p:cNvPicPr>
            <a:picLocks noChangeAspect="1"/>
          </p:cNvPicPr>
          <p:nvPr/>
        </p:nvPicPr>
        <p:blipFill>
          <a:blip r:embed="rId8"/>
          <a:stretch>
            <a:fillRect/>
          </a:stretch>
        </p:blipFill>
        <p:spPr>
          <a:xfrm rot="5400000">
            <a:off x="11369508" y="5602234"/>
            <a:ext cx="731583" cy="4999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4838701" y="144739"/>
            <a:ext cx="6910458" cy="655362"/>
          </a:xfrm>
        </p:spPr>
        <p:txBody>
          <a:bodyPr>
            <a:noAutofit/>
          </a:bodyPr>
          <a:lstStyle/>
          <a:p>
            <a:r>
              <a:rPr lang="en-US" dirty="0">
                <a:latin typeface="Algerian" panose="04020705040A02060702" pitchFamily="82" charset="0"/>
              </a:rPr>
              <a:t>Employing Fair Workload Practices</a:t>
            </a:r>
          </a:p>
        </p:txBody>
      </p:sp>
      <p:pic>
        <p:nvPicPr>
          <p:cNvPr id="10" name="Picture 9" descr="A close-up of a card game&#10;&#10;Description automatically generated">
            <a:extLst>
              <a:ext uri="{FF2B5EF4-FFF2-40B4-BE49-F238E27FC236}">
                <a16:creationId xmlns:a16="http://schemas.microsoft.com/office/drawing/2014/main" id="{AA38DA00-55E1-730B-FCE9-A7B2AB681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54055">
            <a:off x="2755" y="4480616"/>
            <a:ext cx="2304367" cy="2304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 calendar with writing on it&#10;&#10;Description automatically generated">
            <a:extLst>
              <a:ext uri="{FF2B5EF4-FFF2-40B4-BE49-F238E27FC236}">
                <a16:creationId xmlns:a16="http://schemas.microsoft.com/office/drawing/2014/main" id="{33CE891C-37C3-6908-7A8F-4A422BDA33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2757" y="4740107"/>
            <a:ext cx="2158249" cy="1936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Placeholder 5">
            <a:extLst>
              <a:ext uri="{FF2B5EF4-FFF2-40B4-BE49-F238E27FC236}">
                <a16:creationId xmlns:a16="http://schemas.microsoft.com/office/drawing/2014/main" id="{53E97D18-C349-033C-C002-60BAE2EB9D0A}"/>
              </a:ext>
            </a:extLst>
          </p:cNvPr>
          <p:cNvPicPr>
            <a:picLocks noGrp="1" noChangeAspect="1"/>
          </p:cNvPicPr>
          <p:nvPr>
            <p:ph type="pic" idx="1"/>
          </p:nvPr>
        </p:nvPicPr>
        <p:blipFill>
          <a:blip r:embed="rId6">
            <a:alphaModFix/>
            <a:extLst>
              <a:ext uri="{28A0092B-C50C-407E-A947-70E740481C1C}">
                <a14:useLocalDpi xmlns:a14="http://schemas.microsoft.com/office/drawing/2010/main" val="0"/>
              </a:ext>
            </a:extLst>
          </a:blip>
          <a:stretch/>
        </p:blipFill>
        <p:spPr>
          <a:xfrm>
            <a:off x="309491" y="283810"/>
            <a:ext cx="4221515" cy="4221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2FBBA68A-95A3-ED15-6D04-A726302ED913}"/>
              </a:ext>
            </a:extLst>
          </p:cNvPr>
          <p:cNvSpPr txBox="1"/>
          <p:nvPr/>
        </p:nvSpPr>
        <p:spPr>
          <a:xfrm>
            <a:off x="4958406" y="888207"/>
            <a:ext cx="6924103" cy="5678478"/>
          </a:xfrm>
          <a:prstGeom prst="rect">
            <a:avLst/>
          </a:prstGeom>
          <a:noFill/>
        </p:spPr>
        <p:txBody>
          <a:bodyPr wrap="square" rtlCol="0">
            <a:spAutoFit/>
          </a:bodyPr>
          <a:lstStyle/>
          <a:p>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The Fair Play </a:t>
            </a:r>
            <a:r>
              <a:rPr lang="en-US" sz="1300" b="1" kern="100" dirty="0">
                <a:latin typeface="Book Antiqua" panose="02040602050305030304" pitchFamily="18" charset="0"/>
                <a:ea typeface="Aptos" panose="020B0004020202020204" pitchFamily="34" charset="0"/>
                <a:cs typeface="Times New Roman" panose="02020603050405020304" pitchFamily="18" charset="0"/>
              </a:rPr>
              <a:t>S</a:t>
            </a:r>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ystem </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based </a:t>
            </a:r>
            <a:r>
              <a:rPr lang="en-US" sz="1300" kern="100" dirty="0">
                <a:latin typeface="Book Antiqua" panose="02040602050305030304" pitchFamily="18" charset="0"/>
                <a:ea typeface="Aptos" panose="020B0004020202020204" pitchFamily="34" charset="0"/>
                <a:cs typeface="Times New Roman" panose="02020603050405020304" pitchFamily="18" charset="0"/>
              </a:rPr>
              <a:t>on the book by the same name, in</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volves identifying, delegating, and tracking tasks using a set of cards and a game-like framework and it is a structured approach to rebalancing household responsibilities.</a:t>
            </a:r>
          </a:p>
          <a:p>
            <a:pPr lvl="0"/>
            <a:endParaRPr lang="en-US" sz="1300" dirty="0">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Task Ownership: </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Each partner is assigned ownership of specific tasks based on their skills, interests, and preferences, allowing for a more equitable distribution of labor and a sense of ownership and accountability.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kern="100" dirty="0">
              <a:effectLst/>
              <a:latin typeface="Book Antiqua" panose="02040602050305030304" pitchFamily="18"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Transparent Communication: </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The Fair Play system promotes transparent communication and negotiation between partners, encouraging them to discuss their needs, expectations, and boundaries openly and respectfully.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kern="100" dirty="0">
              <a:effectLst/>
              <a:latin typeface="Book Antiqua" panose="02040602050305030304" pitchFamily="18"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Practical Applications: </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"Fair Play" provides practical strategies and tools for implementing the system in everyday life, including setting up regular check-ins, adjusting task allocations as needed, and celebrating achievements and milestones. It models positive examples for the children in the home and changes </a:t>
            </a:r>
            <a:r>
              <a:rPr lang="en-US" sz="1300" kern="100" dirty="0">
                <a:latin typeface="Book Antiqua" panose="02040602050305030304" pitchFamily="18" charset="0"/>
                <a:ea typeface="Aptos" panose="020B0004020202020204" pitchFamily="34" charset="0"/>
                <a:cs typeface="Times New Roman" panose="02020603050405020304" pitchFamily="18" charset="0"/>
              </a:rPr>
              <a:t>tasks</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 from ‘women’s work’ to ‘we’re all in this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kern="100" dirty="0">
              <a:effectLst/>
              <a:latin typeface="Book Antiqua" panose="02040602050305030304" pitchFamily="18"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Benefits of Fair Play: </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By adopting the Fair Play system, couples and families can experience improved communication, reduced conflict, and increased efficiency in managing household responsibilities, leading to greater satisfaction and well-being for all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kern="100" dirty="0">
              <a:latin typeface="Book Antiqua" panose="02040602050305030304" pitchFamily="18" charset="0"/>
              <a:ea typeface="Aptos" panose="020B0004020202020204" pitchFamily="34" charset="0"/>
              <a:cs typeface="Times New Roman" panose="02020603050405020304" pitchFamily="18" charset="0"/>
            </a:endParaRPr>
          </a:p>
          <a:p>
            <a:pPr>
              <a:defRPr/>
            </a:pPr>
            <a:r>
              <a:rPr lang="en-US" sz="1300" b="1" dirty="0">
                <a:latin typeface="Book Antiqua" panose="02040602050305030304" pitchFamily="18" charset="0"/>
              </a:rPr>
              <a:t>Strategies for Equitable Distribution: </a:t>
            </a:r>
            <a:r>
              <a:rPr lang="en-US" sz="1300" dirty="0">
                <a:latin typeface="Book Antiqua" panose="02040602050305030304" pitchFamily="18" charset="0"/>
              </a:rPr>
              <a:t>Create a chore chart or schedule that rotates household responsibilities among family members on a weekly or monthly basis. </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Encourage open communication and flexibility to accommodate individual preferences and strengths.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Book Antiqua" panose="02040602050305030304" pitchFamily="18" charset="0"/>
              <a:ea typeface="Aptos" panose="020B000402020202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3243853" y="1639547"/>
            <a:ext cx="8348073" cy="838200"/>
          </a:xfrm>
        </p:spPr>
        <p:txBody>
          <a:bodyPr>
            <a:noAutofit/>
          </a:bodyPr>
          <a:lstStyle/>
          <a:p>
            <a:r>
              <a:rPr lang="en-US" sz="3500" dirty="0">
                <a:latin typeface="Algerian" panose="04020705040A02060702" pitchFamily="82" charset="0"/>
              </a:rPr>
              <a:t>Leveraging Personal Chronotypes</a:t>
            </a:r>
          </a:p>
        </p:txBody>
      </p:sp>
      <p:sp>
        <p:nvSpPr>
          <p:cNvPr id="3" name="Content Placeholder"/>
          <p:cNvSpPr>
            <a:spLocks noGrp="1"/>
          </p:cNvSpPr>
          <p:nvPr>
            <p:ph type="body" sz="half" idx="2"/>
          </p:nvPr>
        </p:nvSpPr>
        <p:spPr>
          <a:xfrm>
            <a:off x="285750" y="3429000"/>
            <a:ext cx="3781426" cy="3276662"/>
          </a:xfrm>
        </p:spPr>
        <p:txBody>
          <a:bodyPr>
            <a:normAutofit fontScale="25000" lnSpcReduction="20000"/>
          </a:bodyPr>
          <a:lstStyle/>
          <a:p>
            <a:pPr lvl="0"/>
            <a:r>
              <a:rPr lang="en-US" sz="4300" b="1" dirty="0">
                <a:solidFill>
                  <a:srgbClr val="24D8FC"/>
                </a:solidFill>
                <a:latin typeface="Book Antiqua" panose="02040602050305030304" pitchFamily="18" charset="0"/>
              </a:rPr>
              <a:t>Lion Chronotypes (morning people, 15-20%)</a:t>
            </a:r>
          </a:p>
          <a:p>
            <a:pPr lvl="0"/>
            <a:r>
              <a:rPr lang="en-US" sz="4300" dirty="0">
                <a:latin typeface="Book Antiqua" panose="02040602050305030304" pitchFamily="18" charset="0"/>
              </a:rPr>
              <a:t>Neil </a:t>
            </a:r>
            <a:r>
              <a:rPr lang="en-US" sz="4300" dirty="0" err="1">
                <a:latin typeface="Book Antiqua" panose="02040602050305030304" pitchFamily="18" charset="0"/>
              </a:rPr>
              <a:t>Gaiman</a:t>
            </a:r>
            <a:r>
              <a:rPr lang="en-US" sz="4300" dirty="0">
                <a:latin typeface="Book Antiqua" panose="02040602050305030304" pitchFamily="18" charset="0"/>
              </a:rPr>
              <a:t> is known to be an early riser and prefers to start his writing sessions in the morning</a:t>
            </a:r>
          </a:p>
          <a:p>
            <a:pPr lvl="0"/>
            <a:r>
              <a:rPr lang="en-US" sz="4300" dirty="0">
                <a:latin typeface="Book Antiqua" panose="02040602050305030304" pitchFamily="18" charset="0"/>
              </a:rPr>
              <a:t>Julie Berry, author of "Lovely War" and other bestselling novels, is also a morning person</a:t>
            </a:r>
          </a:p>
          <a:p>
            <a:pPr lvl="0"/>
            <a:r>
              <a:rPr lang="en-US" sz="4300" b="1" dirty="0">
                <a:solidFill>
                  <a:srgbClr val="24D8FC"/>
                </a:solidFill>
                <a:latin typeface="Book Antiqua" panose="02040602050305030304" pitchFamily="18" charset="0"/>
              </a:rPr>
              <a:t>Bear Chronotypes (midday people, 50-55%)</a:t>
            </a:r>
          </a:p>
          <a:p>
            <a:pPr lvl="0"/>
            <a:r>
              <a:rPr lang="en-US" sz="4300" dirty="0">
                <a:latin typeface="Book Antiqua" panose="02040602050305030304" pitchFamily="18" charset="0"/>
              </a:rPr>
              <a:t>Brandon Sanderson, renowned fantasy author of the "</a:t>
            </a:r>
            <a:r>
              <a:rPr lang="en-US" sz="4300" dirty="0" err="1">
                <a:latin typeface="Book Antiqua" panose="02040602050305030304" pitchFamily="18" charset="0"/>
              </a:rPr>
              <a:t>Mistborn</a:t>
            </a:r>
            <a:r>
              <a:rPr lang="en-US" sz="4300" dirty="0">
                <a:latin typeface="Book Antiqua" panose="02040602050305030304" pitchFamily="18" charset="0"/>
              </a:rPr>
              <a:t>" series  falls into the bear chronotype category</a:t>
            </a: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lang="en-US" sz="4400" b="1" dirty="0">
                <a:solidFill>
                  <a:srgbClr val="24D8FC"/>
                </a:solidFill>
                <a:latin typeface="Book Antiqua" panose="02040602050305030304" pitchFamily="18" charset="0"/>
              </a:rPr>
              <a:t>Wolf</a:t>
            </a:r>
            <a:r>
              <a:rPr kumimoji="0" lang="en-US" sz="4400" b="1" i="0" u="none" strike="noStrike" kern="1200" cap="none" spc="0" normalizeH="0" baseline="0" noProof="0" dirty="0">
                <a:ln>
                  <a:noFill/>
                </a:ln>
                <a:solidFill>
                  <a:srgbClr val="24D8FC"/>
                </a:solidFill>
                <a:effectLst/>
                <a:uLnTx/>
                <a:uFillTx/>
                <a:latin typeface="Book Antiqua" panose="02040602050305030304" pitchFamily="18" charset="0"/>
                <a:ea typeface="+mn-ea"/>
                <a:cs typeface="+mn-cs"/>
              </a:rPr>
              <a:t> Chronotypes (evening people 15-20%)</a:t>
            </a:r>
          </a:p>
          <a:p>
            <a:pPr lvl="0"/>
            <a:r>
              <a:rPr lang="en-US" sz="4300" dirty="0">
                <a:latin typeface="Book Antiqua" panose="02040602050305030304" pitchFamily="18" charset="0"/>
              </a:rPr>
              <a:t>Martine Leavitt, author of "Keturah and Lord Death" and other acclaimed novels, is a self-proclaimed night owl</a:t>
            </a:r>
          </a:p>
          <a:p>
            <a:pPr lvl="0"/>
            <a:r>
              <a:rPr lang="en-US" sz="4300" b="1" dirty="0">
                <a:solidFill>
                  <a:srgbClr val="24D8FC"/>
                </a:solidFill>
                <a:latin typeface="Book Antiqua" panose="02040602050305030304" pitchFamily="18" charset="0"/>
              </a:rPr>
              <a:t>Dolphin Chronotypes (erratic sleepers, 10-15%)</a:t>
            </a:r>
          </a:p>
          <a:p>
            <a:r>
              <a:rPr lang="en-US" sz="4300" dirty="0">
                <a:latin typeface="Book Antiqua" panose="02040602050305030304" pitchFamily="18" charset="0"/>
              </a:rPr>
              <a:t>Orson Scott Card, author of the beloved "Ender's Game" series, is known for his adaptable writing habits</a:t>
            </a:r>
          </a:p>
        </p:txBody>
      </p:sp>
      <p:pic>
        <p:nvPicPr>
          <p:cNvPr id="8" name="Picture 7" descr="A collage of animals sleeping&#10;&#10;Description automatically generated">
            <a:extLst>
              <a:ext uri="{FF2B5EF4-FFF2-40B4-BE49-F238E27FC236}">
                <a16:creationId xmlns:a16="http://schemas.microsoft.com/office/drawing/2014/main" id="{A7D434C8-54FD-3482-74E5-2A78803F2C48}"/>
              </a:ext>
            </a:extLst>
          </p:cNvPr>
          <p:cNvPicPr>
            <a:picLocks noChangeAspect="1"/>
          </p:cNvPicPr>
          <p:nvPr/>
        </p:nvPicPr>
        <p:blipFill rotWithShape="1">
          <a:blip r:embed="rId3">
            <a:extLst>
              <a:ext uri="{28A0092B-C50C-407E-A947-70E740481C1C}">
                <a14:useLocalDpi xmlns:a14="http://schemas.microsoft.com/office/drawing/2010/main" val="0"/>
              </a:ext>
            </a:extLst>
          </a:blip>
          <a:srcRect t="49327" b="687"/>
          <a:stretch/>
        </p:blipFill>
        <p:spPr>
          <a:xfrm>
            <a:off x="3243853" y="323787"/>
            <a:ext cx="4171950" cy="1385887"/>
          </a:xfrm>
          <a:prstGeom prst="rect">
            <a:avLst/>
          </a:prstGeom>
        </p:spPr>
      </p:pic>
      <p:pic>
        <p:nvPicPr>
          <p:cNvPr id="9" name="Picture 8">
            <a:extLst>
              <a:ext uri="{FF2B5EF4-FFF2-40B4-BE49-F238E27FC236}">
                <a16:creationId xmlns:a16="http://schemas.microsoft.com/office/drawing/2014/main" id="{15DA1688-8B9B-6708-3D3E-7C58287B8A8E}"/>
              </a:ext>
            </a:extLst>
          </p:cNvPr>
          <p:cNvPicPr>
            <a:picLocks noChangeAspect="1"/>
          </p:cNvPicPr>
          <p:nvPr/>
        </p:nvPicPr>
        <p:blipFill rotWithShape="1">
          <a:blip r:embed="rId4"/>
          <a:srcRect b="49976"/>
          <a:stretch/>
        </p:blipFill>
        <p:spPr>
          <a:xfrm>
            <a:off x="7415803" y="323787"/>
            <a:ext cx="4176122" cy="1341479"/>
          </a:xfrm>
          <a:prstGeom prst="rect">
            <a:avLst/>
          </a:prstGeom>
        </p:spPr>
      </p:pic>
      <p:pic>
        <p:nvPicPr>
          <p:cNvPr id="13" name="Picture Placeholder 12" descr="A book cover with a clock&#10;&#10;Description automatically generated">
            <a:extLst>
              <a:ext uri="{FF2B5EF4-FFF2-40B4-BE49-F238E27FC236}">
                <a16:creationId xmlns:a16="http://schemas.microsoft.com/office/drawing/2014/main" id="{C2C36EB0-4508-8C35-0082-D3ACFFD095E5}"/>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4996" b="4996"/>
          <a:stretch>
            <a:fillRect/>
          </a:stretch>
        </p:blipFill>
        <p:spPr>
          <a:xfrm>
            <a:off x="685800" y="323787"/>
            <a:ext cx="2023552" cy="2867088"/>
          </a:xfrm>
        </p:spPr>
      </p:pic>
      <p:sp>
        <p:nvSpPr>
          <p:cNvPr id="14" name="TextBox 13">
            <a:extLst>
              <a:ext uri="{FF2B5EF4-FFF2-40B4-BE49-F238E27FC236}">
                <a16:creationId xmlns:a16="http://schemas.microsoft.com/office/drawing/2014/main" id="{FDFC98B1-1AF8-B4DF-28FC-FEB2F5C2CC5C}"/>
              </a:ext>
            </a:extLst>
          </p:cNvPr>
          <p:cNvSpPr txBox="1"/>
          <p:nvPr/>
        </p:nvSpPr>
        <p:spPr>
          <a:xfrm>
            <a:off x="3296535" y="2348833"/>
            <a:ext cx="823853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2400" b="0" i="0" u="none" strike="noStrike" kern="1200" cap="none" spc="0" normalizeH="0" baseline="0" noProof="0" dirty="0">
                <a:ln>
                  <a:noFill/>
                </a:ln>
                <a:solidFill>
                  <a:srgbClr val="24D8FC"/>
                </a:solidFill>
                <a:effectLst/>
                <a:uLnTx/>
                <a:uFillTx/>
                <a:latin typeface="Book Antiqua" panose="02040602050305030304" pitchFamily="18" charset="0"/>
                <a:ea typeface="+mn-ea"/>
                <a:cs typeface="+mn-cs"/>
                <a:hlinkClick r:id="rId6">
                  <a:extLst>
                    <a:ext uri="{A12FA001-AC4F-418D-AE19-62706E023703}">
                      <ahyp:hlinkClr xmlns:ahyp="http://schemas.microsoft.com/office/drawing/2018/hyperlinkcolor" val="tx"/>
                    </a:ext>
                  </a:extLst>
                </a:hlinkClick>
              </a:rPr>
              <a:t>https://sleepdoctor.com/sleep-quizzes/chronotype-quiz/</a:t>
            </a:r>
            <a:endParaRPr kumimoji="0" lang="en-US" sz="2400" b="0" i="0" u="none" strike="noStrike" kern="1200" cap="none" spc="0" normalizeH="0" baseline="0" noProof="0" dirty="0">
              <a:ln>
                <a:noFill/>
              </a:ln>
              <a:solidFill>
                <a:srgbClr val="24D8FC"/>
              </a:solidFill>
              <a:effectLst/>
              <a:uLnTx/>
              <a:uFillTx/>
              <a:latin typeface="Book Antiqua" panose="02040602050305030304" pitchFamily="18" charset="0"/>
              <a:ea typeface="+mn-ea"/>
              <a:cs typeface="+mn-cs"/>
            </a:endParaRPr>
          </a:p>
        </p:txBody>
      </p:sp>
      <p:sp>
        <p:nvSpPr>
          <p:cNvPr id="15" name="TextBox 14">
            <a:extLst>
              <a:ext uri="{FF2B5EF4-FFF2-40B4-BE49-F238E27FC236}">
                <a16:creationId xmlns:a16="http://schemas.microsoft.com/office/drawing/2014/main" id="{A573756B-5D8E-8A95-C3E8-F0DF819EE32C}"/>
              </a:ext>
            </a:extLst>
          </p:cNvPr>
          <p:cNvSpPr txBox="1"/>
          <p:nvPr/>
        </p:nvSpPr>
        <p:spPr>
          <a:xfrm>
            <a:off x="4162425" y="3025434"/>
            <a:ext cx="7677150" cy="3354765"/>
          </a:xfrm>
          <a:prstGeom prst="rect">
            <a:avLst/>
          </a:prstGeom>
          <a:noFill/>
        </p:spPr>
        <p:txBody>
          <a:bodyPr wrap="square" rtlCol="0">
            <a:spAutoFit/>
          </a:bodyPr>
          <a:lstStyle/>
          <a:p>
            <a:r>
              <a:rPr lang="en-US" sz="2000" b="0" i="0" dirty="0">
                <a:effectLst/>
                <a:latin typeface="Book Antiqua" panose="02040602050305030304" pitchFamily="18" charset="0"/>
              </a:rPr>
              <a:t>Chronotypes are distinct biological rhythms. </a:t>
            </a:r>
            <a:r>
              <a:rPr kumimoji="0" lang="en-US" sz="2000" b="0"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Understanding and honoring one's chronotype can lead to numerous benefits, including improved sleep quality, enhanced productivity and focus during peak performance times, better mood regulation, and overall well-being. By syncing their activities with their biological clock, individuals can unlock their full potential, achieve greater success, and live happier, healthier lives.</a:t>
            </a:r>
            <a:endParaRPr lang="en-US" sz="2000" b="0" i="0" dirty="0">
              <a:effectLst/>
              <a:latin typeface="Book Antiqua" panose="02040602050305030304" pitchFamily="18" charset="0"/>
            </a:endParaRPr>
          </a:p>
          <a:p>
            <a:endParaRPr lang="en-US" dirty="0">
              <a:latin typeface="Book Antiqua" panose="02040602050305030304" pitchFamily="18" charset="0"/>
            </a:endParaRPr>
          </a:p>
          <a:p>
            <a:r>
              <a:rPr lang="en-US" dirty="0">
                <a:solidFill>
                  <a:srgbClr val="24D8FC"/>
                </a:solidFill>
                <a:latin typeface="Book Antiqua" panose="02040602050305030304" pitchFamily="18" charset="0"/>
              </a:rPr>
              <a:t>TIP: Scheduling writing sessions based on personal chronotypes enhances both creativity and focus. There are times of day for creative thinking, daydreaming, peak alertness for analytical thinking, and brainstorming.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7F9750F-0C48-1CF9-8EDF-4CF0CC755DCD}"/>
              </a:ext>
            </a:extLst>
          </p:cNvPr>
          <p:cNvGraphicFramePr>
            <a:graphicFrameLocks noGrp="1"/>
          </p:cNvGraphicFramePr>
          <p:nvPr>
            <p:extLst>
              <p:ext uri="{D42A27DB-BD31-4B8C-83A1-F6EECF244321}">
                <p14:modId xmlns:p14="http://schemas.microsoft.com/office/powerpoint/2010/main" val="1057121941"/>
              </p:ext>
            </p:extLst>
          </p:nvPr>
        </p:nvGraphicFramePr>
        <p:xfrm>
          <a:off x="2124073" y="0"/>
          <a:ext cx="4656251" cy="6858007"/>
        </p:xfrm>
        <a:graphic>
          <a:graphicData uri="http://schemas.openxmlformats.org/drawingml/2006/table">
            <a:tbl>
              <a:tblPr/>
              <a:tblGrid>
                <a:gridCol w="254914">
                  <a:extLst>
                    <a:ext uri="{9D8B030D-6E8A-4147-A177-3AD203B41FA5}">
                      <a16:colId xmlns:a16="http://schemas.microsoft.com/office/drawing/2014/main" val="332653765"/>
                    </a:ext>
                  </a:extLst>
                </a:gridCol>
                <a:gridCol w="783410">
                  <a:extLst>
                    <a:ext uri="{9D8B030D-6E8A-4147-A177-3AD203B41FA5}">
                      <a16:colId xmlns:a16="http://schemas.microsoft.com/office/drawing/2014/main" val="3749605275"/>
                    </a:ext>
                  </a:extLst>
                </a:gridCol>
                <a:gridCol w="3617927">
                  <a:extLst>
                    <a:ext uri="{9D8B030D-6E8A-4147-A177-3AD203B41FA5}">
                      <a16:colId xmlns:a16="http://schemas.microsoft.com/office/drawing/2014/main" val="1987322220"/>
                    </a:ext>
                  </a:extLst>
                </a:gridCol>
              </a:tblGrid>
              <a:tr h="286064">
                <a:tc gridSpan="3">
                  <a:txBody>
                    <a:bodyPr/>
                    <a:lstStyle/>
                    <a:p>
                      <a:pPr algn="ctr" fontAlgn="b"/>
                      <a:r>
                        <a:rPr lang="en-US" sz="1600" b="0" i="0" u="none" strike="noStrike" dirty="0">
                          <a:solidFill>
                            <a:srgbClr val="000000"/>
                          </a:solidFill>
                          <a:effectLst/>
                          <a:highlight>
                            <a:srgbClr val="AC75D5"/>
                          </a:highlight>
                          <a:latin typeface="Baguet Script" panose="00000500000000000000" pitchFamily="2" charset="0"/>
                        </a:rPr>
                        <a:t>Soquel's Daily Schedule (School year 2023-2024)</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75D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308259"/>
                  </a:ext>
                </a:extLst>
              </a:tr>
              <a:tr h="327543">
                <a:tc>
                  <a:txBody>
                    <a:bodyPr/>
                    <a:lstStyle/>
                    <a:p>
                      <a:pPr algn="l" fontAlgn="b"/>
                      <a:r>
                        <a:rPr lang="en-US" sz="900" b="0" i="0" u="none" strike="noStrike" dirty="0">
                          <a:solidFill>
                            <a:srgbClr val="000000"/>
                          </a:solidFill>
                          <a:effectLst/>
                          <a:highlight>
                            <a:srgbClr val="FF66CC"/>
                          </a:highlight>
                          <a:latin typeface="Baguet Script" panose="00000500000000000000" pitchFamily="2" charset="0"/>
                        </a:rPr>
                        <a:t>Time</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tc>
                  <a:txBody>
                    <a:bodyPr/>
                    <a:lstStyle/>
                    <a:p>
                      <a:pPr algn="ctr" fontAlgn="b"/>
                      <a:r>
                        <a:rPr lang="en-US" sz="1000" b="0" i="0" u="none" strike="noStrike" dirty="0" err="1">
                          <a:solidFill>
                            <a:srgbClr val="000000"/>
                          </a:solidFill>
                          <a:effectLst/>
                          <a:highlight>
                            <a:srgbClr val="FF66CC"/>
                          </a:highlight>
                          <a:latin typeface="Baguet Script" panose="00000500000000000000" pitchFamily="2" charset="0"/>
                        </a:rPr>
                        <a:t>TimeWise</a:t>
                      </a:r>
                      <a:endParaRPr lang="en-US" sz="400" b="0" i="0" u="none" strike="noStrike" dirty="0">
                        <a:solidFill>
                          <a:srgbClr val="000000"/>
                        </a:solidFill>
                        <a:effectLst/>
                        <a:highlight>
                          <a:srgbClr val="FF66CC"/>
                        </a:highlight>
                        <a:latin typeface="Baguet Script" panose="00000500000000000000" pitchFamily="2" charset="0"/>
                      </a:endParaRP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tc>
                  <a:txBody>
                    <a:bodyPr/>
                    <a:lstStyle/>
                    <a:p>
                      <a:pPr algn="l" fontAlgn="b"/>
                      <a:r>
                        <a:rPr lang="en-US" sz="1000" b="0" i="0" u="none" strike="noStrike" dirty="0">
                          <a:solidFill>
                            <a:srgbClr val="000000"/>
                          </a:solidFill>
                          <a:effectLst/>
                          <a:highlight>
                            <a:srgbClr val="FF66CC"/>
                          </a:highlight>
                          <a:latin typeface="Baguet Script" panose="00000500000000000000" pitchFamily="2" charset="0"/>
                        </a:rPr>
                        <a:t>Soquel/Dolphin Schedule</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extLst>
                  <a:ext uri="{0D108BD9-81ED-4DB2-BD59-A6C34878D82A}">
                    <a16:rowId xmlns:a16="http://schemas.microsoft.com/office/drawing/2014/main" val="2795435622"/>
                  </a:ext>
                </a:extLst>
              </a:tr>
              <a:tr h="143033">
                <a:tc>
                  <a:txBody>
                    <a:bodyPr/>
                    <a:lstStyle/>
                    <a:p>
                      <a:pPr algn="r" fontAlgn="b"/>
                      <a:r>
                        <a:rPr lang="en-US" sz="800" b="0" i="0" u="none" strike="noStrike" dirty="0">
                          <a:solidFill>
                            <a:srgbClr val="000000"/>
                          </a:solidFill>
                          <a:effectLst/>
                          <a:highlight>
                            <a:srgbClr val="F2F2F2"/>
                          </a:highlight>
                          <a:latin typeface="Calibri" panose="020F0502020204030204" pitchFamily="34" charset="0"/>
                        </a:rPr>
                        <a:t>5:45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rowSpan="9">
                  <a:txBody>
                    <a:bodyPr/>
                    <a:lstStyle/>
                    <a:p>
                      <a:pPr algn="ctr" rtl="0" fontAlgn="ctr"/>
                      <a:r>
                        <a:rPr lang="en-US" sz="1200" b="0" i="0" u="none" strike="noStrike" dirty="0">
                          <a:solidFill>
                            <a:srgbClr val="000000"/>
                          </a:solidFill>
                          <a:effectLst/>
                          <a:highlight>
                            <a:srgbClr val="FFFF99"/>
                          </a:highlight>
                          <a:latin typeface="Baguet Script" panose="00000500000000000000" pitchFamily="2" charset="0"/>
                        </a:rPr>
                        <a:t>Brainstorming</a:t>
                      </a:r>
                    </a:p>
                  </a:txBody>
                  <a:tcPr marL="2838" marR="2838" marT="2838"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900" b="0" i="0" u="none" strike="noStrike" dirty="0">
                          <a:solidFill>
                            <a:srgbClr val="000000"/>
                          </a:solidFill>
                          <a:effectLst/>
                          <a:highlight>
                            <a:srgbClr val="66FF99"/>
                          </a:highlight>
                          <a:latin typeface="Calibri" panose="020F0502020204030204" pitchFamily="34" charset="0"/>
                        </a:rPr>
                        <a:t>One Snooze</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extLst>
                  <a:ext uri="{0D108BD9-81ED-4DB2-BD59-A6C34878D82A}">
                    <a16:rowId xmlns:a16="http://schemas.microsoft.com/office/drawing/2014/main" val="1944350068"/>
                  </a:ext>
                </a:extLst>
              </a:tr>
              <a:tr h="143033">
                <a:tc>
                  <a:txBody>
                    <a:bodyPr/>
                    <a:lstStyle/>
                    <a:p>
                      <a:pPr algn="r" fontAlgn="b"/>
                      <a:r>
                        <a:rPr lang="en-US" sz="800" b="0" i="0" u="none" strike="noStrike" dirty="0">
                          <a:solidFill>
                            <a:srgbClr val="000000"/>
                          </a:solidFill>
                          <a:effectLst/>
                          <a:highlight>
                            <a:srgbClr val="F2F2F2"/>
                          </a:highlight>
                          <a:latin typeface="Calibri" panose="020F0502020204030204" pitchFamily="34" charset="0"/>
                        </a:rPr>
                        <a:t>6:00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900" b="0" i="0" u="none" strike="noStrike" dirty="0">
                          <a:solidFill>
                            <a:srgbClr val="000000"/>
                          </a:solidFill>
                          <a:effectLst/>
                          <a:latin typeface="Calibri" panose="020F0502020204030204" pitchFamily="34" charset="0"/>
                        </a:rPr>
                        <a:t>Wake up - take meds, stretch for 10 minutes</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305292757"/>
                  </a:ext>
                </a:extLst>
              </a:tr>
              <a:tr h="143033">
                <a:tc>
                  <a:txBody>
                    <a:bodyPr/>
                    <a:lstStyle/>
                    <a:p>
                      <a:pPr algn="r" fontAlgn="b"/>
                      <a:r>
                        <a:rPr lang="en-US" sz="800" b="0" i="0" u="none" strike="noStrike" dirty="0">
                          <a:solidFill>
                            <a:srgbClr val="000000"/>
                          </a:solidFill>
                          <a:effectLst/>
                          <a:highlight>
                            <a:srgbClr val="F2F2F2"/>
                          </a:highlight>
                          <a:latin typeface="Calibri" panose="020F0502020204030204" pitchFamily="34" charset="0"/>
                        </a:rPr>
                        <a:t>6:15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900" b="0" i="0" u="none" strike="noStrike" dirty="0">
                          <a:solidFill>
                            <a:srgbClr val="000000"/>
                          </a:solidFill>
                          <a:effectLst/>
                          <a:latin typeface="Calibri" panose="020F0502020204030204" pitchFamily="34" charset="0"/>
                        </a:rPr>
                        <a:t>Write Morning Pages</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6952144"/>
                  </a:ext>
                </a:extLst>
              </a:tr>
              <a:tr h="143033">
                <a:tc>
                  <a:txBody>
                    <a:bodyPr/>
                    <a:lstStyle/>
                    <a:p>
                      <a:pPr algn="r" fontAlgn="b"/>
                      <a:r>
                        <a:rPr lang="en-US" sz="800" b="0" i="0" u="none" strike="noStrike" dirty="0">
                          <a:solidFill>
                            <a:srgbClr val="000000"/>
                          </a:solidFill>
                          <a:effectLst/>
                          <a:highlight>
                            <a:srgbClr val="F2F2F2"/>
                          </a:highlight>
                          <a:latin typeface="Calibri" panose="020F0502020204030204" pitchFamily="34" charset="0"/>
                        </a:rPr>
                        <a:t>6:30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FFFF00"/>
                          </a:highlight>
                          <a:latin typeface="Calibri" panose="020F0502020204030204" pitchFamily="34" charset="0"/>
                        </a:rPr>
                        <a:t>Take Adelaide to school</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78529328"/>
                  </a:ext>
                </a:extLst>
              </a:tr>
              <a:tr h="143033">
                <a:tc>
                  <a:txBody>
                    <a:bodyPr/>
                    <a:lstStyle/>
                    <a:p>
                      <a:pPr algn="r" fontAlgn="b"/>
                      <a:r>
                        <a:rPr lang="en-US" sz="800" b="0" i="0" u="none" strike="noStrike" dirty="0">
                          <a:solidFill>
                            <a:srgbClr val="000000"/>
                          </a:solidFill>
                          <a:effectLst/>
                          <a:highlight>
                            <a:srgbClr val="F2F2F2"/>
                          </a:highlight>
                          <a:latin typeface="Calibri" panose="020F0502020204030204" pitchFamily="34" charset="0"/>
                        </a:rPr>
                        <a:t>6:45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a:txBody>
                    <a:bodyPr/>
                    <a:lstStyle/>
                    <a:p>
                      <a:pPr algn="l" fontAlgn="b"/>
                      <a:r>
                        <a:rPr lang="en-US" sz="900" b="0" i="0" u="none" strike="noStrike" dirty="0">
                          <a:solidFill>
                            <a:srgbClr val="000000"/>
                          </a:solidFill>
                          <a:effectLst/>
                          <a:latin typeface="Calibri" panose="020F0502020204030204" pitchFamily="34" charset="0"/>
                        </a:rPr>
                        <a:t>Cool Shower - 1 minute affirmation/meditation</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3230070"/>
                  </a:ext>
                </a:extLst>
              </a:tr>
              <a:tr h="143033">
                <a:tc>
                  <a:txBody>
                    <a:bodyPr/>
                    <a:lstStyle/>
                    <a:p>
                      <a:pPr algn="r" fontAlgn="b"/>
                      <a:r>
                        <a:rPr lang="en-US" sz="800" b="0" i="0" u="none" strike="noStrike">
                          <a:solidFill>
                            <a:srgbClr val="000000"/>
                          </a:solidFill>
                          <a:effectLst/>
                          <a:latin typeface="Calibri" panose="020F0502020204030204" pitchFamily="34" charset="0"/>
                        </a:rPr>
                        <a:t>7:00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v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l" fontAlgn="b"/>
                      <a:r>
                        <a:rPr lang="en-US" sz="900" b="0" i="0" u="none" strike="noStrike" dirty="0">
                          <a:solidFill>
                            <a:srgbClr val="000000"/>
                          </a:solidFill>
                          <a:effectLst/>
                          <a:highlight>
                            <a:srgbClr val="24D8FC"/>
                          </a:highlight>
                          <a:latin typeface="Calibri" panose="020F0502020204030204" pitchFamily="34" charset="0"/>
                        </a:rPr>
                        <a:t>High Protein BREAKFAST - Do NOT Skip!!!</a:t>
                      </a:r>
                    </a:p>
                  </a:txBody>
                  <a:tcPr marL="2838" marR="2838" marT="2838"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4D8FC"/>
                    </a:solidFill>
                  </a:tcPr>
                </a:tc>
                <a:extLst>
                  <a:ext uri="{0D108BD9-81ED-4DB2-BD59-A6C34878D82A}">
                    <a16:rowId xmlns:a16="http://schemas.microsoft.com/office/drawing/2014/main" val="1937626285"/>
                  </a:ext>
                </a:extLst>
              </a:tr>
              <a:tr h="143033">
                <a:tc>
                  <a:txBody>
                    <a:bodyPr/>
                    <a:lstStyle/>
                    <a:p>
                      <a:pPr algn="r" fontAlgn="b"/>
                      <a:r>
                        <a:rPr lang="en-US" sz="800" b="0" i="0" u="none" strike="noStrike" dirty="0">
                          <a:solidFill>
                            <a:srgbClr val="000000"/>
                          </a:solidFill>
                          <a:effectLst/>
                          <a:latin typeface="Calibri" panose="020F0502020204030204" pitchFamily="34" charset="0"/>
                        </a:rPr>
                        <a:t>7:15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Dress/ Make-up</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74341760"/>
                  </a:ext>
                </a:extLst>
              </a:tr>
              <a:tr h="143033">
                <a:tc>
                  <a:txBody>
                    <a:bodyPr/>
                    <a:lstStyle/>
                    <a:p>
                      <a:pPr algn="r" fontAlgn="b"/>
                      <a:r>
                        <a:rPr lang="en-US" sz="800" b="0" i="0" u="none" strike="noStrike">
                          <a:solidFill>
                            <a:srgbClr val="000000"/>
                          </a:solidFill>
                          <a:effectLst/>
                          <a:latin typeface="Calibri" panose="020F0502020204030204" pitchFamily="34" charset="0"/>
                        </a:rPr>
                        <a:t>7:30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Email/bills/menu planning</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004695036"/>
                  </a:ext>
                </a:extLst>
              </a:tr>
              <a:tr h="150183">
                <a:tc>
                  <a:txBody>
                    <a:bodyPr/>
                    <a:lstStyle/>
                    <a:p>
                      <a:pPr algn="r" fontAlgn="b"/>
                      <a:r>
                        <a:rPr lang="en-US" sz="800" b="0" i="0" u="none" strike="noStrike" dirty="0">
                          <a:solidFill>
                            <a:srgbClr val="000000"/>
                          </a:solidFill>
                          <a:effectLst/>
                          <a:latin typeface="Calibri" panose="020F0502020204030204" pitchFamily="34" charset="0"/>
                        </a:rPr>
                        <a:t>7:45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algn="l" fontAlgn="b"/>
                      <a:r>
                        <a:rPr lang="en-US" sz="900" b="0" i="0" u="none" strike="noStrike" dirty="0">
                          <a:solidFill>
                            <a:srgbClr val="000000"/>
                          </a:solidFill>
                          <a:effectLst/>
                          <a:latin typeface="Calibri" panose="020F0502020204030204" pitchFamily="34" charset="0"/>
                        </a:rPr>
                        <a:t>Organize day/ Review Schedule</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6856671"/>
                  </a:ext>
                </a:extLst>
              </a:tr>
              <a:tr h="160762">
                <a:tc>
                  <a:txBody>
                    <a:bodyPr/>
                    <a:lstStyle/>
                    <a:p>
                      <a:pPr algn="r" fontAlgn="b"/>
                      <a:r>
                        <a:rPr lang="en-US" sz="800" b="0" i="0" u="none" strike="noStrike">
                          <a:solidFill>
                            <a:srgbClr val="000000"/>
                          </a:solidFill>
                          <a:effectLst/>
                          <a:highlight>
                            <a:srgbClr val="F2F2F2"/>
                          </a:highlight>
                          <a:latin typeface="Calibri" panose="020F0502020204030204" pitchFamily="34" charset="0"/>
                        </a:rPr>
                        <a:t>8:00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rowSpan="8">
                  <a:txBody>
                    <a:bodyPr/>
                    <a:lstStyle/>
                    <a:p>
                      <a:pPr algn="ctr" fontAlgn="ctr"/>
                      <a:r>
                        <a:rPr lang="en-US" sz="1200" b="0" i="0" u="none" strike="noStrike" dirty="0">
                          <a:solidFill>
                            <a:srgbClr val="000000"/>
                          </a:solidFill>
                          <a:effectLst/>
                          <a:highlight>
                            <a:srgbClr val="66FF99"/>
                          </a:highlight>
                          <a:latin typeface="Baguet Script" panose="00000500000000000000" pitchFamily="2" charset="0"/>
                        </a:rPr>
                        <a:t>Novel Writing</a:t>
                      </a:r>
                    </a:p>
                  </a:txBody>
                  <a:tcPr marL="2838" marR="2838" marT="2838"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tc>
                  <a:txBody>
                    <a:bodyPr/>
                    <a:lstStyle/>
                    <a:p>
                      <a:pPr algn="l" fontAlgn="b"/>
                      <a:r>
                        <a:rPr lang="en-US" sz="900" b="0" i="0" u="none" strike="noStrike">
                          <a:solidFill>
                            <a:srgbClr val="000000"/>
                          </a:solidFill>
                          <a:effectLst/>
                          <a:highlight>
                            <a:srgbClr val="C39BE1"/>
                          </a:highlight>
                          <a:latin typeface="Calibri" panose="020F0502020204030204" pitchFamily="34" charset="0"/>
                        </a:rPr>
                        <a:t>REPORT TO OFFICE/ CLOCK IN</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39BE1"/>
                    </a:solidFill>
                  </a:tcPr>
                </a:tc>
                <a:extLst>
                  <a:ext uri="{0D108BD9-81ED-4DB2-BD59-A6C34878D82A}">
                    <a16:rowId xmlns:a16="http://schemas.microsoft.com/office/drawing/2014/main" val="2612921954"/>
                  </a:ext>
                </a:extLst>
              </a:tr>
              <a:tr h="160762">
                <a:tc>
                  <a:txBody>
                    <a:bodyPr/>
                    <a:lstStyle/>
                    <a:p>
                      <a:pPr algn="r" fontAlgn="b"/>
                      <a:r>
                        <a:rPr lang="en-US" sz="800" b="0" i="0" u="none" strike="noStrike">
                          <a:solidFill>
                            <a:srgbClr val="000000"/>
                          </a:solidFill>
                          <a:effectLst/>
                          <a:highlight>
                            <a:srgbClr val="F2F2F2"/>
                          </a:highlight>
                          <a:latin typeface="Calibri" panose="020F0502020204030204" pitchFamily="34" charset="0"/>
                        </a:rPr>
                        <a:t>8:15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531552599"/>
                  </a:ext>
                </a:extLst>
              </a:tr>
              <a:tr h="160762">
                <a:tc>
                  <a:txBody>
                    <a:bodyPr/>
                    <a:lstStyle/>
                    <a:p>
                      <a:pPr algn="r" fontAlgn="b"/>
                      <a:r>
                        <a:rPr lang="en-US" sz="800" b="0" i="0" u="none" strike="noStrike">
                          <a:solidFill>
                            <a:srgbClr val="000000"/>
                          </a:solidFill>
                          <a:effectLst/>
                          <a:highlight>
                            <a:srgbClr val="F2F2F2"/>
                          </a:highlight>
                          <a:latin typeface="Calibri" panose="020F0502020204030204" pitchFamily="34" charset="0"/>
                        </a:rPr>
                        <a:t>8:30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DDEBF7"/>
                          </a:highlight>
                          <a:latin typeface="Calibri" panose="020F0502020204030204" pitchFamily="34" charset="0"/>
                        </a:rPr>
                        <a:t>New WIPs</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845673104"/>
                  </a:ext>
                </a:extLst>
              </a:tr>
              <a:tr h="160762">
                <a:tc>
                  <a:txBody>
                    <a:bodyPr/>
                    <a:lstStyle/>
                    <a:p>
                      <a:pPr algn="r" fontAlgn="b"/>
                      <a:r>
                        <a:rPr lang="en-US" sz="800" b="0" i="0" u="none" strike="noStrike" dirty="0">
                          <a:solidFill>
                            <a:srgbClr val="000000"/>
                          </a:solidFill>
                          <a:effectLst/>
                          <a:highlight>
                            <a:srgbClr val="F2F2F2"/>
                          </a:highlight>
                          <a:latin typeface="Calibri" panose="020F0502020204030204" pitchFamily="34" charset="0"/>
                        </a:rPr>
                        <a:t>8:45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a:txBody>
                    <a:bodyPr/>
                    <a:lstStyle/>
                    <a:p>
                      <a:pPr algn="l" fontAlgn="b"/>
                      <a:r>
                        <a:rPr lang="en-US" sz="900" b="0" i="0" u="none" strike="noStrike">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244930469"/>
                  </a:ext>
                </a:extLst>
              </a:tr>
              <a:tr h="160762">
                <a:tc>
                  <a:txBody>
                    <a:bodyPr/>
                    <a:lstStyle/>
                    <a:p>
                      <a:pPr algn="r" fontAlgn="b"/>
                      <a:r>
                        <a:rPr lang="en-US" sz="800" b="0" i="0" u="none" strike="noStrike">
                          <a:solidFill>
                            <a:srgbClr val="000000"/>
                          </a:solidFill>
                          <a:effectLst/>
                          <a:latin typeface="Calibri" panose="020F0502020204030204" pitchFamily="34" charset="0"/>
                        </a:rPr>
                        <a:t>9:00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24D8FC"/>
                          </a:highlight>
                          <a:latin typeface="Calibri" panose="020F0502020204030204" pitchFamily="34" charset="0"/>
                        </a:rPr>
                        <a:t>Dr Pepper Break</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4D8FC"/>
                    </a:solidFill>
                  </a:tcPr>
                </a:tc>
                <a:extLst>
                  <a:ext uri="{0D108BD9-81ED-4DB2-BD59-A6C34878D82A}">
                    <a16:rowId xmlns:a16="http://schemas.microsoft.com/office/drawing/2014/main" val="715126904"/>
                  </a:ext>
                </a:extLst>
              </a:tr>
              <a:tr h="160762">
                <a:tc>
                  <a:txBody>
                    <a:bodyPr/>
                    <a:lstStyle/>
                    <a:p>
                      <a:pPr algn="r" fontAlgn="b"/>
                      <a:r>
                        <a:rPr lang="en-US" sz="800" b="0" i="0" u="none" strike="noStrike" dirty="0">
                          <a:solidFill>
                            <a:srgbClr val="000000"/>
                          </a:solidFill>
                          <a:effectLst/>
                          <a:latin typeface="Calibri" panose="020F0502020204030204" pitchFamily="34" charset="0"/>
                        </a:rPr>
                        <a:t>9:15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900" b="0" i="0" u="none" strike="noStrike">
                          <a:solidFill>
                            <a:srgbClr val="000000"/>
                          </a:solidFill>
                          <a:effectLst/>
                          <a:highlight>
                            <a:srgbClr val="DDEBF7"/>
                          </a:highlight>
                          <a:latin typeface="Calibri" panose="020F0502020204030204" pitchFamily="34" charset="0"/>
                        </a:rPr>
                        <a:t>Resume wordcount</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115957668"/>
                  </a:ext>
                </a:extLst>
              </a:tr>
              <a:tr h="160762">
                <a:tc>
                  <a:txBody>
                    <a:bodyPr/>
                    <a:lstStyle/>
                    <a:p>
                      <a:pPr algn="r" fontAlgn="b"/>
                      <a:r>
                        <a:rPr lang="en-US" sz="800" b="0" i="0" u="none" strike="noStrike">
                          <a:solidFill>
                            <a:srgbClr val="000000"/>
                          </a:solidFill>
                          <a:effectLst/>
                          <a:latin typeface="Calibri" panose="020F0502020204030204" pitchFamily="34" charset="0"/>
                        </a:rPr>
                        <a:t>9:30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900" b="0" i="0" u="none" strike="noStrike">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59664898"/>
                  </a:ext>
                </a:extLst>
              </a:tr>
              <a:tr h="160762">
                <a:tc>
                  <a:txBody>
                    <a:bodyPr/>
                    <a:lstStyle/>
                    <a:p>
                      <a:pPr algn="r" fontAlgn="b"/>
                      <a:r>
                        <a:rPr lang="en-US" sz="800" b="0" i="0" u="none" strike="noStrike">
                          <a:solidFill>
                            <a:srgbClr val="000000"/>
                          </a:solidFill>
                          <a:effectLst/>
                          <a:latin typeface="Calibri" panose="020F0502020204030204" pitchFamily="34" charset="0"/>
                        </a:rPr>
                        <a:t>9:45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algn="l" fontAlgn="b"/>
                      <a:r>
                        <a:rPr lang="en-US" sz="900" b="0" i="0" u="none" strike="noStrike">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772675534"/>
                  </a:ext>
                </a:extLst>
              </a:tr>
              <a:tr h="160762">
                <a:tc>
                  <a:txBody>
                    <a:bodyPr/>
                    <a:lstStyle/>
                    <a:p>
                      <a:pPr algn="r" fontAlgn="b"/>
                      <a:r>
                        <a:rPr lang="en-US" sz="800" b="0" i="0" u="none" strike="noStrike" dirty="0">
                          <a:solidFill>
                            <a:srgbClr val="000000"/>
                          </a:solidFill>
                          <a:effectLst/>
                          <a:highlight>
                            <a:srgbClr val="F2F2F2"/>
                          </a:highlight>
                          <a:latin typeface="Calibri" panose="020F0502020204030204" pitchFamily="34" charset="0"/>
                        </a:rPr>
                        <a:t>10:00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rowSpan="8">
                  <a:txBody>
                    <a:bodyPr/>
                    <a:lstStyle/>
                    <a:p>
                      <a:pPr algn="ctr" fontAlgn="ctr"/>
                      <a:r>
                        <a:rPr lang="en-US" sz="1200" b="0" i="0" u="none" strike="noStrike" dirty="0">
                          <a:solidFill>
                            <a:srgbClr val="000000"/>
                          </a:solidFill>
                          <a:effectLst/>
                          <a:highlight>
                            <a:srgbClr val="00B0F0"/>
                          </a:highlight>
                          <a:latin typeface="Baguet Script" panose="00000500000000000000" pitchFamily="2" charset="0"/>
                        </a:rPr>
                        <a:t>Big Picture</a:t>
                      </a:r>
                    </a:p>
                  </a:txBody>
                  <a:tcPr marL="2838" marR="2838" marT="2838"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900" b="0" i="0" u="none" strike="noStrike" dirty="0">
                          <a:solidFill>
                            <a:srgbClr val="000000"/>
                          </a:solidFill>
                          <a:effectLst/>
                          <a:highlight>
                            <a:srgbClr val="DDEBF7"/>
                          </a:highlight>
                          <a:latin typeface="Calibri" panose="020F0502020204030204" pitchFamily="34" charset="0"/>
                        </a:rPr>
                        <a:t>Storyboard/Research/Daydream</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974014691"/>
                  </a:ext>
                </a:extLst>
              </a:tr>
              <a:tr h="160762">
                <a:tc>
                  <a:txBody>
                    <a:bodyPr/>
                    <a:lstStyle/>
                    <a:p>
                      <a:pPr algn="r" fontAlgn="b"/>
                      <a:r>
                        <a:rPr lang="en-US" sz="800" b="0" i="0" u="none" strike="noStrike">
                          <a:solidFill>
                            <a:srgbClr val="000000"/>
                          </a:solidFill>
                          <a:effectLst/>
                          <a:highlight>
                            <a:srgbClr val="F2F2F2"/>
                          </a:highlight>
                          <a:latin typeface="Calibri" panose="020F0502020204030204" pitchFamily="34" charset="0"/>
                        </a:rPr>
                        <a:t>10:15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518790142"/>
                  </a:ext>
                </a:extLst>
              </a:tr>
              <a:tr h="160762">
                <a:tc>
                  <a:txBody>
                    <a:bodyPr/>
                    <a:lstStyle/>
                    <a:p>
                      <a:pPr algn="r" fontAlgn="b"/>
                      <a:r>
                        <a:rPr lang="en-US" sz="800" b="0" i="0" u="none" strike="noStrike" dirty="0">
                          <a:solidFill>
                            <a:srgbClr val="000000"/>
                          </a:solidFill>
                          <a:effectLst/>
                          <a:highlight>
                            <a:srgbClr val="F2F2F2"/>
                          </a:highlight>
                          <a:latin typeface="Calibri" panose="020F0502020204030204" pitchFamily="34" charset="0"/>
                        </a:rPr>
                        <a:t>10:30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DDEBF7"/>
                          </a:highlight>
                          <a:latin typeface="Calibri" panose="020F0502020204030204" pitchFamily="34" charset="0"/>
                        </a:rPr>
                        <a:t>Critique Partner Time</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273956057"/>
                  </a:ext>
                </a:extLst>
              </a:tr>
              <a:tr h="160762">
                <a:tc>
                  <a:txBody>
                    <a:bodyPr/>
                    <a:lstStyle/>
                    <a:p>
                      <a:pPr algn="r" fontAlgn="b"/>
                      <a:r>
                        <a:rPr lang="en-US" sz="800" b="0" i="0" u="none" strike="noStrike" dirty="0">
                          <a:solidFill>
                            <a:srgbClr val="000000"/>
                          </a:solidFill>
                          <a:effectLst/>
                          <a:highlight>
                            <a:srgbClr val="F2F2F2"/>
                          </a:highlight>
                          <a:latin typeface="Calibri" panose="020F0502020204030204" pitchFamily="34" charset="0"/>
                        </a:rPr>
                        <a:t>10:45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a:txBody>
                    <a:bodyPr/>
                    <a:lstStyle/>
                    <a:p>
                      <a:pPr algn="l" fontAlgn="b"/>
                      <a:r>
                        <a:rPr lang="en-US" sz="900" b="0" i="0" u="none" strike="noStrike">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499272653"/>
                  </a:ext>
                </a:extLst>
              </a:tr>
              <a:tr h="150183">
                <a:tc>
                  <a:txBody>
                    <a:bodyPr/>
                    <a:lstStyle/>
                    <a:p>
                      <a:pPr algn="r" fontAlgn="b"/>
                      <a:r>
                        <a:rPr lang="en-US" sz="800" b="0" i="0" u="none" strike="noStrike">
                          <a:solidFill>
                            <a:srgbClr val="000000"/>
                          </a:solidFill>
                          <a:effectLst/>
                          <a:latin typeface="Calibri" panose="020F0502020204030204" pitchFamily="34" charset="0"/>
                        </a:rPr>
                        <a:t>11:00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vMerge="1">
                  <a:txBody>
                    <a:bodyPr/>
                    <a:lstStyle/>
                    <a:p>
                      <a:endParaRPr lang="en-US"/>
                    </a:p>
                  </a:txBody>
                  <a:tcPr/>
                </a:tc>
                <a:tc>
                  <a:txBody>
                    <a:bodyPr/>
                    <a:lstStyle/>
                    <a:p>
                      <a:pPr algn="l" fontAlgn="b"/>
                      <a:r>
                        <a:rPr lang="en-US" sz="900" b="0" i="0" u="none" strike="noStrike">
                          <a:solidFill>
                            <a:srgbClr val="000000"/>
                          </a:solidFill>
                          <a:effectLst/>
                          <a:highlight>
                            <a:srgbClr val="DDEBF7"/>
                          </a:highlight>
                          <a:latin typeface="Calibri" panose="020F0502020204030204" pitchFamily="34" charset="0"/>
                        </a:rPr>
                        <a:t>WritingTo-Do lists</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488675409"/>
                  </a:ext>
                </a:extLst>
              </a:tr>
              <a:tr h="150183">
                <a:tc>
                  <a:txBody>
                    <a:bodyPr/>
                    <a:lstStyle/>
                    <a:p>
                      <a:pPr algn="r" fontAlgn="b"/>
                      <a:r>
                        <a:rPr lang="en-US" sz="800" b="0" i="0" u="none" strike="noStrike" dirty="0">
                          <a:solidFill>
                            <a:srgbClr val="000000"/>
                          </a:solidFill>
                          <a:effectLst/>
                          <a:latin typeface="Calibri" panose="020F0502020204030204" pitchFamily="34" charset="0"/>
                        </a:rPr>
                        <a:t>11:15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900" b="0" i="0" u="none" strike="noStrike">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277103195"/>
                  </a:ext>
                </a:extLst>
              </a:tr>
              <a:tr h="150183">
                <a:tc>
                  <a:txBody>
                    <a:bodyPr/>
                    <a:lstStyle/>
                    <a:p>
                      <a:pPr algn="r" fontAlgn="b"/>
                      <a:r>
                        <a:rPr lang="en-US" sz="800" b="0" i="0" u="none" strike="noStrike">
                          <a:solidFill>
                            <a:srgbClr val="000000"/>
                          </a:solidFill>
                          <a:effectLst/>
                          <a:latin typeface="Calibri" panose="020F0502020204030204" pitchFamily="34" charset="0"/>
                        </a:rPr>
                        <a:t>11:30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DDEBF7"/>
                          </a:highlight>
                          <a:latin typeface="Calibri" panose="020F0502020204030204" pitchFamily="34" charset="0"/>
                        </a:rPr>
                        <a:t>Video Tutorials</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02056404"/>
                  </a:ext>
                </a:extLst>
              </a:tr>
              <a:tr h="157337">
                <a:tc>
                  <a:txBody>
                    <a:bodyPr/>
                    <a:lstStyle/>
                    <a:p>
                      <a:pPr algn="r" fontAlgn="b"/>
                      <a:r>
                        <a:rPr lang="en-US" sz="800" b="0" i="0" u="none" strike="noStrike">
                          <a:solidFill>
                            <a:srgbClr val="000000"/>
                          </a:solidFill>
                          <a:effectLst/>
                          <a:latin typeface="Calibri" panose="020F0502020204030204" pitchFamily="34" charset="0"/>
                        </a:rPr>
                        <a:t>11:45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algn="l" fontAlgn="b"/>
                      <a:r>
                        <a:rPr lang="en-US" sz="900" b="0" i="0" u="none" strike="noStrike">
                          <a:solidFill>
                            <a:srgbClr val="000000"/>
                          </a:solidFill>
                          <a:effectLst/>
                          <a:highlight>
                            <a:srgbClr val="C39BE1"/>
                          </a:highlight>
                          <a:latin typeface="Calibri" panose="020F0502020204030204" pitchFamily="34" charset="0"/>
                        </a:rPr>
                        <a:t>Clock Out/ Record Progress</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9BE1"/>
                    </a:solidFill>
                  </a:tcPr>
                </a:tc>
                <a:extLst>
                  <a:ext uri="{0D108BD9-81ED-4DB2-BD59-A6C34878D82A}">
                    <a16:rowId xmlns:a16="http://schemas.microsoft.com/office/drawing/2014/main" val="242033428"/>
                  </a:ext>
                </a:extLst>
              </a:tr>
              <a:tr h="150183">
                <a:tc>
                  <a:txBody>
                    <a:bodyPr/>
                    <a:lstStyle/>
                    <a:p>
                      <a:pPr algn="r" fontAlgn="b"/>
                      <a:r>
                        <a:rPr lang="en-US" sz="800" b="0" i="0" u="none" strike="noStrike" dirty="0">
                          <a:solidFill>
                            <a:srgbClr val="000000"/>
                          </a:solidFill>
                          <a:effectLst/>
                          <a:highlight>
                            <a:srgbClr val="F2F2F2"/>
                          </a:highlight>
                          <a:latin typeface="Calibri" panose="020F0502020204030204" pitchFamily="34" charset="0"/>
                        </a:rPr>
                        <a:t>12:00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rowSpan="8">
                  <a:txBody>
                    <a:bodyPr/>
                    <a:lstStyle/>
                    <a:p>
                      <a:pPr algn="ctr" fontAlgn="ctr"/>
                      <a:r>
                        <a:rPr lang="en-US" sz="1200" b="0" i="0" u="none" strike="noStrike" dirty="0">
                          <a:solidFill>
                            <a:srgbClr val="000000"/>
                          </a:solidFill>
                          <a:effectLst/>
                          <a:highlight>
                            <a:srgbClr val="AC75D5"/>
                          </a:highlight>
                          <a:latin typeface="Baguet Script" panose="00000500000000000000" pitchFamily="2" charset="0"/>
                        </a:rPr>
                        <a:t>Downtime</a:t>
                      </a:r>
                    </a:p>
                  </a:txBody>
                  <a:tcPr marL="2838" marR="2838" marT="2838"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75D5"/>
                    </a:solidFill>
                  </a:tcPr>
                </a:tc>
                <a:tc>
                  <a:txBody>
                    <a:bodyPr/>
                    <a:lstStyle/>
                    <a:p>
                      <a:pPr algn="l" fontAlgn="b"/>
                      <a:r>
                        <a:rPr lang="en-US" sz="900" b="0" i="0" u="none" strike="noStrike">
                          <a:solidFill>
                            <a:srgbClr val="000000"/>
                          </a:solidFill>
                          <a:effectLst/>
                          <a:highlight>
                            <a:srgbClr val="24D8FC"/>
                          </a:highlight>
                          <a:latin typeface="Calibri" panose="020F0502020204030204" pitchFamily="34" charset="0"/>
                        </a:rPr>
                        <a:t>LUNCH - Do NOT Skip!!!</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4D8FC"/>
                    </a:solidFill>
                  </a:tcPr>
                </a:tc>
                <a:extLst>
                  <a:ext uri="{0D108BD9-81ED-4DB2-BD59-A6C34878D82A}">
                    <a16:rowId xmlns:a16="http://schemas.microsoft.com/office/drawing/2014/main" val="2719860451"/>
                  </a:ext>
                </a:extLst>
              </a:tr>
              <a:tr h="150183">
                <a:tc>
                  <a:txBody>
                    <a:bodyPr/>
                    <a:lstStyle/>
                    <a:p>
                      <a:pPr algn="r" fontAlgn="b"/>
                      <a:r>
                        <a:rPr lang="en-US" sz="800" b="0" i="0" u="none" strike="noStrike">
                          <a:solidFill>
                            <a:srgbClr val="000000"/>
                          </a:solidFill>
                          <a:effectLst/>
                          <a:highlight>
                            <a:srgbClr val="F2F2F2"/>
                          </a:highlight>
                          <a:latin typeface="Calibri" panose="020F0502020204030204" pitchFamily="34" charset="0"/>
                        </a:rPr>
                        <a:t>12:15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900" b="0" i="0" u="none" strike="noStrike">
                          <a:solidFill>
                            <a:srgbClr val="000000"/>
                          </a:solidFill>
                          <a:effectLst/>
                          <a:highlight>
                            <a:srgbClr val="66FF99"/>
                          </a:highlight>
                          <a:latin typeface="Calibri" panose="020F0502020204030204" pitchFamily="34" charset="0"/>
                        </a:rPr>
                        <a:t>Walk/ Dance</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6FF99"/>
                    </a:solidFill>
                  </a:tcPr>
                </a:tc>
                <a:extLst>
                  <a:ext uri="{0D108BD9-81ED-4DB2-BD59-A6C34878D82A}">
                    <a16:rowId xmlns:a16="http://schemas.microsoft.com/office/drawing/2014/main" val="369022829"/>
                  </a:ext>
                </a:extLst>
              </a:tr>
              <a:tr h="150183">
                <a:tc>
                  <a:txBody>
                    <a:bodyPr/>
                    <a:lstStyle/>
                    <a:p>
                      <a:pPr algn="r" fontAlgn="b"/>
                      <a:r>
                        <a:rPr lang="en-US" sz="800" b="0" i="0" u="none" strike="noStrike" dirty="0">
                          <a:solidFill>
                            <a:srgbClr val="000000"/>
                          </a:solidFill>
                          <a:effectLst/>
                          <a:highlight>
                            <a:srgbClr val="F2F2F2"/>
                          </a:highlight>
                          <a:latin typeface="Calibri" panose="020F0502020204030204" pitchFamily="34" charset="0"/>
                        </a:rPr>
                        <a:t>12:30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66FF99"/>
                          </a:highlight>
                          <a:latin typeface="Calibri" panose="020F0502020204030204" pitchFamily="34" charset="0"/>
                        </a:rPr>
                        <a:t> </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66FF99"/>
                    </a:solidFill>
                  </a:tcPr>
                </a:tc>
                <a:extLst>
                  <a:ext uri="{0D108BD9-81ED-4DB2-BD59-A6C34878D82A}">
                    <a16:rowId xmlns:a16="http://schemas.microsoft.com/office/drawing/2014/main" val="1872052663"/>
                  </a:ext>
                </a:extLst>
              </a:tr>
              <a:tr h="150183">
                <a:tc>
                  <a:txBody>
                    <a:bodyPr/>
                    <a:lstStyle/>
                    <a:p>
                      <a:pPr algn="r" fontAlgn="b"/>
                      <a:r>
                        <a:rPr lang="en-US" sz="800" b="0" i="0" u="none" strike="noStrike">
                          <a:solidFill>
                            <a:srgbClr val="000000"/>
                          </a:solidFill>
                          <a:effectLst/>
                          <a:highlight>
                            <a:srgbClr val="F2F2F2"/>
                          </a:highlight>
                          <a:latin typeface="Calibri" panose="020F0502020204030204" pitchFamily="34" charset="0"/>
                        </a:rPr>
                        <a:t>12:45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a:txBody>
                    <a:bodyPr/>
                    <a:lstStyle/>
                    <a:p>
                      <a:pPr algn="l" fontAlgn="b"/>
                      <a:r>
                        <a:rPr lang="en-US" sz="900" b="0" i="0" u="none" strike="noStrike" dirty="0">
                          <a:solidFill>
                            <a:srgbClr val="000000"/>
                          </a:solidFill>
                          <a:effectLst/>
                          <a:latin typeface="Calibri" panose="020F0502020204030204" pitchFamily="34" charset="0"/>
                        </a:rPr>
                        <a:t>Social Media/ TV Binge</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845795400"/>
                  </a:ext>
                </a:extLst>
              </a:tr>
              <a:tr h="160762">
                <a:tc>
                  <a:txBody>
                    <a:bodyPr/>
                    <a:lstStyle/>
                    <a:p>
                      <a:pPr algn="r" fontAlgn="b"/>
                      <a:r>
                        <a:rPr lang="en-US" sz="800" b="0" i="0" u="none" strike="noStrike" dirty="0">
                          <a:solidFill>
                            <a:srgbClr val="000000"/>
                          </a:solidFill>
                          <a:effectLst/>
                          <a:latin typeface="Calibri" panose="020F0502020204030204" pitchFamily="34" charset="0"/>
                        </a:rPr>
                        <a:t>13:00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vMerge="1">
                  <a:txBody>
                    <a:bodyPr/>
                    <a:lstStyle/>
                    <a:p>
                      <a:endParaRPr lang="en-US"/>
                    </a:p>
                  </a:txBody>
                  <a:tcPr/>
                </a:tc>
                <a:tc>
                  <a:txBody>
                    <a:bodyPr/>
                    <a:lstStyle/>
                    <a:p>
                      <a:pPr algn="l" fontAlgn="b"/>
                      <a:r>
                        <a:rPr lang="en-US" sz="900" b="0" i="0" u="none" strike="noStrike" dirty="0">
                          <a:solidFill>
                            <a:srgbClr val="000000"/>
                          </a:solidFill>
                          <a:effectLst/>
                          <a:latin typeface="Calibri" panose="020F0502020204030204" pitchFamily="34" charset="0"/>
                        </a:rPr>
                        <a:t> </a:t>
                      </a:r>
                      <a:r>
                        <a:rPr lang="en-US" sz="900" b="0" i="0" u="none" strike="noStrike" dirty="0">
                          <a:solidFill>
                            <a:srgbClr val="FF66CC"/>
                          </a:solidFill>
                          <a:effectLst/>
                          <a:latin typeface="Calibri" panose="020F0502020204030204" pitchFamily="34" charset="0"/>
                        </a:rPr>
                        <a:t>NO MORE DR PEPPER!</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40527834"/>
                  </a:ext>
                </a:extLst>
              </a:tr>
              <a:tr h="160762">
                <a:tc>
                  <a:txBody>
                    <a:bodyPr/>
                    <a:lstStyle/>
                    <a:p>
                      <a:pPr algn="r" fontAlgn="b"/>
                      <a:r>
                        <a:rPr lang="en-US" sz="800" b="0" i="0" u="none" strike="noStrike">
                          <a:solidFill>
                            <a:srgbClr val="000000"/>
                          </a:solidFill>
                          <a:effectLst/>
                          <a:latin typeface="Calibri" panose="020F0502020204030204" pitchFamily="34" charset="0"/>
                        </a:rPr>
                        <a:t>13:15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900" b="0" i="0" u="none" strike="noStrike">
                          <a:solidFill>
                            <a:srgbClr val="000000"/>
                          </a:solidFill>
                          <a:effectLst/>
                          <a:latin typeface="Calibri" panose="020F0502020204030204" pitchFamily="34" charset="0"/>
                        </a:rPr>
                        <a:t>Run Errands/Shop</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572873487"/>
                  </a:ext>
                </a:extLst>
              </a:tr>
              <a:tr h="160762">
                <a:tc>
                  <a:txBody>
                    <a:bodyPr/>
                    <a:lstStyle/>
                    <a:p>
                      <a:pPr algn="r" fontAlgn="b"/>
                      <a:r>
                        <a:rPr lang="en-US" sz="800" b="0" i="0" u="none" strike="noStrike" dirty="0">
                          <a:solidFill>
                            <a:srgbClr val="000000"/>
                          </a:solidFill>
                          <a:effectLst/>
                          <a:latin typeface="Calibri" panose="020F0502020204030204" pitchFamily="34" charset="0"/>
                        </a:rPr>
                        <a:t>13:30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32415580"/>
                  </a:ext>
                </a:extLst>
              </a:tr>
              <a:tr h="160762">
                <a:tc>
                  <a:txBody>
                    <a:bodyPr/>
                    <a:lstStyle/>
                    <a:p>
                      <a:pPr algn="r" fontAlgn="b"/>
                      <a:r>
                        <a:rPr lang="en-US" sz="800" b="0" i="0" u="none" strike="noStrike" dirty="0">
                          <a:solidFill>
                            <a:srgbClr val="000000"/>
                          </a:solidFill>
                          <a:effectLst/>
                          <a:latin typeface="Calibri" panose="020F0502020204030204" pitchFamily="34" charset="0"/>
                        </a:rPr>
                        <a:t>13:45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458958978"/>
                  </a:ext>
                </a:extLst>
              </a:tr>
              <a:tr h="160762">
                <a:tc>
                  <a:txBody>
                    <a:bodyPr/>
                    <a:lstStyle/>
                    <a:p>
                      <a:pPr algn="r" fontAlgn="b"/>
                      <a:r>
                        <a:rPr lang="en-US" sz="800" b="0" i="0" u="none" strike="noStrike" dirty="0">
                          <a:solidFill>
                            <a:srgbClr val="000000"/>
                          </a:solidFill>
                          <a:effectLst/>
                          <a:highlight>
                            <a:srgbClr val="F2F2F2"/>
                          </a:highlight>
                          <a:latin typeface="Calibri" panose="020F0502020204030204" pitchFamily="34" charset="0"/>
                        </a:rPr>
                        <a:t>14:00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rowSpan="8">
                  <a:txBody>
                    <a:bodyPr/>
                    <a:lstStyle/>
                    <a:p>
                      <a:pPr algn="ctr" fontAlgn="ctr"/>
                      <a:r>
                        <a:rPr lang="en-US" sz="1200" b="0" i="0" u="none" strike="noStrike" dirty="0">
                          <a:solidFill>
                            <a:srgbClr val="000000"/>
                          </a:solidFill>
                          <a:effectLst/>
                          <a:highlight>
                            <a:srgbClr val="FFFF99"/>
                          </a:highlight>
                          <a:latin typeface="Baguet Script" panose="00000500000000000000" pitchFamily="2" charset="0"/>
                        </a:rPr>
                        <a:t>Brainstorming</a:t>
                      </a:r>
                    </a:p>
                  </a:txBody>
                  <a:tcPr marL="2838" marR="2838" marT="2838"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1820104"/>
                  </a:ext>
                </a:extLst>
              </a:tr>
              <a:tr h="143033">
                <a:tc>
                  <a:txBody>
                    <a:bodyPr/>
                    <a:lstStyle/>
                    <a:p>
                      <a:pPr algn="r" fontAlgn="b"/>
                      <a:r>
                        <a:rPr lang="en-US" sz="800" b="0" i="0" u="none" strike="noStrike">
                          <a:solidFill>
                            <a:srgbClr val="000000"/>
                          </a:solidFill>
                          <a:effectLst/>
                          <a:highlight>
                            <a:srgbClr val="F2F2F2"/>
                          </a:highlight>
                          <a:latin typeface="Calibri" panose="020F0502020204030204" pitchFamily="34" charset="0"/>
                        </a:rPr>
                        <a:t>14:15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FFFF00"/>
                          </a:highlight>
                          <a:latin typeface="Calibri" panose="020F0502020204030204" pitchFamily="34" charset="0"/>
                        </a:rPr>
                        <a:t>Pick Adelaide up from School</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70628856"/>
                  </a:ext>
                </a:extLst>
              </a:tr>
              <a:tr h="150183">
                <a:tc>
                  <a:txBody>
                    <a:bodyPr/>
                    <a:lstStyle/>
                    <a:p>
                      <a:pPr algn="r" fontAlgn="b"/>
                      <a:r>
                        <a:rPr lang="en-US" sz="800" b="0" i="0" u="none" strike="noStrike" dirty="0">
                          <a:solidFill>
                            <a:srgbClr val="000000"/>
                          </a:solidFill>
                          <a:effectLst/>
                          <a:highlight>
                            <a:srgbClr val="F2F2F2"/>
                          </a:highlight>
                          <a:latin typeface="Calibri" panose="020F0502020204030204" pitchFamily="34" charset="0"/>
                        </a:rPr>
                        <a:t>14:30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24D8FC"/>
                          </a:highlight>
                          <a:latin typeface="Calibri" panose="020F0502020204030204" pitchFamily="34" charset="0"/>
                        </a:rPr>
                        <a:t>Snack &amp; Chat</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D8FC"/>
                    </a:solidFill>
                  </a:tcPr>
                </a:tc>
                <a:extLst>
                  <a:ext uri="{0D108BD9-81ED-4DB2-BD59-A6C34878D82A}">
                    <a16:rowId xmlns:a16="http://schemas.microsoft.com/office/drawing/2014/main" val="37988014"/>
                  </a:ext>
                </a:extLst>
              </a:tr>
              <a:tr h="143033">
                <a:tc>
                  <a:txBody>
                    <a:bodyPr/>
                    <a:lstStyle/>
                    <a:p>
                      <a:pPr algn="r" fontAlgn="b"/>
                      <a:r>
                        <a:rPr lang="en-US" sz="800" b="0" i="0" u="none" strike="noStrike">
                          <a:solidFill>
                            <a:srgbClr val="000000"/>
                          </a:solidFill>
                          <a:effectLst/>
                          <a:highlight>
                            <a:srgbClr val="F2F2F2"/>
                          </a:highlight>
                          <a:latin typeface="Calibri" panose="020F0502020204030204" pitchFamily="34" charset="0"/>
                        </a:rPr>
                        <a:t>14:45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4199549255"/>
                  </a:ext>
                </a:extLst>
              </a:tr>
              <a:tr h="143033">
                <a:tc>
                  <a:txBody>
                    <a:bodyPr/>
                    <a:lstStyle/>
                    <a:p>
                      <a:pPr algn="r" fontAlgn="b"/>
                      <a:r>
                        <a:rPr lang="en-US" sz="800" b="0" i="0" u="none" strike="noStrike" dirty="0">
                          <a:solidFill>
                            <a:srgbClr val="000000"/>
                          </a:solidFill>
                          <a:effectLst/>
                          <a:latin typeface="Calibri" panose="020F0502020204030204" pitchFamily="34" charset="0"/>
                        </a:rPr>
                        <a:t>15:00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DDEBF7"/>
                          </a:highlight>
                          <a:latin typeface="Calibri" panose="020F0502020204030204" pitchFamily="34" charset="0"/>
                        </a:rPr>
                        <a:t>Busywork at desk</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550433259"/>
                  </a:ext>
                </a:extLst>
              </a:tr>
              <a:tr h="143033">
                <a:tc>
                  <a:txBody>
                    <a:bodyPr/>
                    <a:lstStyle/>
                    <a:p>
                      <a:pPr algn="r" fontAlgn="b"/>
                      <a:r>
                        <a:rPr lang="en-US" sz="800" b="0" i="0" u="none" strike="noStrike" dirty="0">
                          <a:solidFill>
                            <a:srgbClr val="000000"/>
                          </a:solidFill>
                          <a:effectLst/>
                          <a:latin typeface="Calibri" panose="020F0502020204030204" pitchFamily="34" charset="0"/>
                        </a:rPr>
                        <a:t>15:15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DDEBF7"/>
                          </a:highlight>
                          <a:latin typeface="Calibri" panose="020F0502020204030204" pitchFamily="34" charset="0"/>
                        </a:rPr>
                        <a:t>Audiobooks &amp; Puzzles</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078990539"/>
                  </a:ext>
                </a:extLst>
              </a:tr>
              <a:tr h="143033">
                <a:tc>
                  <a:txBody>
                    <a:bodyPr/>
                    <a:lstStyle/>
                    <a:p>
                      <a:pPr algn="r" fontAlgn="b"/>
                      <a:r>
                        <a:rPr lang="en-US" sz="800" b="0" i="0" u="none" strike="noStrike" dirty="0">
                          <a:solidFill>
                            <a:srgbClr val="000000"/>
                          </a:solidFill>
                          <a:effectLst/>
                          <a:latin typeface="Calibri" panose="020F0502020204030204" pitchFamily="34" charset="0"/>
                        </a:rPr>
                        <a:t>15:30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900" b="0" i="0" u="none" strike="noStrike" dirty="0">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460454610"/>
                  </a:ext>
                </a:extLst>
              </a:tr>
              <a:tr h="143033">
                <a:tc>
                  <a:txBody>
                    <a:bodyPr/>
                    <a:lstStyle/>
                    <a:p>
                      <a:pPr algn="r" fontAlgn="b"/>
                      <a:r>
                        <a:rPr lang="en-US" sz="800" b="0" i="0" u="none" strike="noStrike" dirty="0">
                          <a:solidFill>
                            <a:srgbClr val="000000"/>
                          </a:solidFill>
                          <a:effectLst/>
                          <a:latin typeface="Calibri" panose="020F0502020204030204" pitchFamily="34" charset="0"/>
                        </a:rPr>
                        <a:t>15:45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algn="l" fontAlgn="b"/>
                      <a:r>
                        <a:rPr lang="en-US" sz="300" b="0" i="0" u="none" strike="noStrike" dirty="0">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37763954"/>
                  </a:ext>
                </a:extLst>
              </a:tr>
            </a:tbl>
          </a:graphicData>
        </a:graphic>
      </p:graphicFrame>
      <p:graphicFrame>
        <p:nvGraphicFramePr>
          <p:cNvPr id="3" name="Table 2">
            <a:extLst>
              <a:ext uri="{FF2B5EF4-FFF2-40B4-BE49-F238E27FC236}">
                <a16:creationId xmlns:a16="http://schemas.microsoft.com/office/drawing/2014/main" id="{32A5D53A-B7C7-BB48-187A-7BD2ADD043AD}"/>
              </a:ext>
            </a:extLst>
          </p:cNvPr>
          <p:cNvGraphicFramePr>
            <a:graphicFrameLocks noGrp="1"/>
          </p:cNvGraphicFramePr>
          <p:nvPr>
            <p:extLst>
              <p:ext uri="{D42A27DB-BD31-4B8C-83A1-F6EECF244321}">
                <p14:modId xmlns:p14="http://schemas.microsoft.com/office/powerpoint/2010/main" val="3344337356"/>
              </p:ext>
            </p:extLst>
          </p:nvPr>
        </p:nvGraphicFramePr>
        <p:xfrm>
          <a:off x="6848475" y="1577495"/>
          <a:ext cx="4657727" cy="5280505"/>
        </p:xfrm>
        <a:graphic>
          <a:graphicData uri="http://schemas.openxmlformats.org/drawingml/2006/table">
            <a:tbl>
              <a:tblPr/>
              <a:tblGrid>
                <a:gridCol w="333375">
                  <a:extLst>
                    <a:ext uri="{9D8B030D-6E8A-4147-A177-3AD203B41FA5}">
                      <a16:colId xmlns:a16="http://schemas.microsoft.com/office/drawing/2014/main" val="332653765"/>
                    </a:ext>
                  </a:extLst>
                </a:gridCol>
                <a:gridCol w="704850">
                  <a:extLst>
                    <a:ext uri="{9D8B030D-6E8A-4147-A177-3AD203B41FA5}">
                      <a16:colId xmlns:a16="http://schemas.microsoft.com/office/drawing/2014/main" val="3749605275"/>
                    </a:ext>
                  </a:extLst>
                </a:gridCol>
                <a:gridCol w="3619502">
                  <a:extLst>
                    <a:ext uri="{9D8B030D-6E8A-4147-A177-3AD203B41FA5}">
                      <a16:colId xmlns:a16="http://schemas.microsoft.com/office/drawing/2014/main" val="1987322220"/>
                    </a:ext>
                  </a:extLst>
                </a:gridCol>
              </a:tblGrid>
              <a:tr h="288337">
                <a:tc gridSpan="3">
                  <a:txBody>
                    <a:bodyPr/>
                    <a:lstStyle/>
                    <a:p>
                      <a:pPr algn="ctr" fontAlgn="b"/>
                      <a:r>
                        <a:rPr lang="en-US" sz="1800" b="0" i="0" u="none" strike="noStrike" dirty="0">
                          <a:solidFill>
                            <a:srgbClr val="000000"/>
                          </a:solidFill>
                          <a:effectLst/>
                          <a:highlight>
                            <a:srgbClr val="AC75D5"/>
                          </a:highlight>
                          <a:latin typeface="Baguet Script" panose="00000500000000000000" pitchFamily="2" charset="0"/>
                        </a:rPr>
                        <a:t>Soquel's Daily Schedule (School year 2023-2024)</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75D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4308259"/>
                  </a:ext>
                </a:extLst>
              </a:tr>
              <a:tr h="335028">
                <a:tc>
                  <a:txBody>
                    <a:bodyPr/>
                    <a:lstStyle/>
                    <a:p>
                      <a:pPr algn="l" fontAlgn="b"/>
                      <a:r>
                        <a:rPr lang="en-US" sz="1000" b="0" i="0" u="none" strike="noStrike" dirty="0">
                          <a:solidFill>
                            <a:srgbClr val="000000"/>
                          </a:solidFill>
                          <a:effectLst/>
                          <a:highlight>
                            <a:srgbClr val="FF66CC"/>
                          </a:highlight>
                          <a:latin typeface="Baguet Script" panose="00000500000000000000" pitchFamily="2" charset="0"/>
                        </a:rPr>
                        <a:t>Time</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tc>
                  <a:txBody>
                    <a:bodyPr/>
                    <a:lstStyle/>
                    <a:p>
                      <a:pPr algn="ctr" fontAlgn="b"/>
                      <a:r>
                        <a:rPr lang="en-US" sz="1000" b="0" i="0" u="none" strike="noStrike" dirty="0" err="1">
                          <a:solidFill>
                            <a:srgbClr val="000000"/>
                          </a:solidFill>
                          <a:effectLst/>
                          <a:highlight>
                            <a:srgbClr val="FF66CC"/>
                          </a:highlight>
                          <a:latin typeface="Baguet Script" panose="00000500000000000000" pitchFamily="2" charset="0"/>
                        </a:rPr>
                        <a:t>TimeWise</a:t>
                      </a:r>
                      <a:endParaRPr lang="en-US" sz="1000" b="0" i="0" u="none" strike="noStrike" dirty="0">
                        <a:solidFill>
                          <a:srgbClr val="000000"/>
                        </a:solidFill>
                        <a:effectLst/>
                        <a:highlight>
                          <a:srgbClr val="FF66CC"/>
                        </a:highlight>
                        <a:latin typeface="Baguet Script" panose="00000500000000000000" pitchFamily="2" charset="0"/>
                      </a:endParaRP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tc>
                  <a:txBody>
                    <a:bodyPr/>
                    <a:lstStyle/>
                    <a:p>
                      <a:pPr algn="l" fontAlgn="b"/>
                      <a:r>
                        <a:rPr lang="en-US" sz="1000" b="0" i="0" u="none" strike="noStrike" dirty="0">
                          <a:solidFill>
                            <a:srgbClr val="000000"/>
                          </a:solidFill>
                          <a:effectLst/>
                          <a:highlight>
                            <a:srgbClr val="FF66CC"/>
                          </a:highlight>
                          <a:latin typeface="Baguet Script" panose="00000500000000000000" pitchFamily="2" charset="0"/>
                        </a:rPr>
                        <a:t>Soquel/Dolphin Schedule Continued</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extLst>
                  <a:ext uri="{0D108BD9-81ED-4DB2-BD59-A6C34878D82A}">
                    <a16:rowId xmlns:a16="http://schemas.microsoft.com/office/drawing/2014/main" val="2795435622"/>
                  </a:ext>
                </a:extLst>
              </a:tr>
              <a:tr h="146300">
                <a:tc>
                  <a:txBody>
                    <a:bodyPr/>
                    <a:lstStyle/>
                    <a:p>
                      <a:pPr algn="r" fontAlgn="b"/>
                      <a:r>
                        <a:rPr lang="en-US" sz="900" b="0" i="0" u="none" strike="noStrike" dirty="0">
                          <a:solidFill>
                            <a:srgbClr val="000000"/>
                          </a:solidFill>
                          <a:effectLst/>
                          <a:highlight>
                            <a:srgbClr val="F2F2F2"/>
                          </a:highlight>
                          <a:latin typeface="Calibri" panose="020F0502020204030204" pitchFamily="34" charset="0"/>
                        </a:rPr>
                        <a:t>16:00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rowSpan="8">
                  <a:txBody>
                    <a:bodyPr/>
                    <a:lstStyle/>
                    <a:p>
                      <a:pPr algn="ctr" fontAlgn="ctr"/>
                      <a:r>
                        <a:rPr lang="en-US" sz="1200" b="0" i="0" u="none" strike="noStrike" dirty="0">
                          <a:solidFill>
                            <a:srgbClr val="000000"/>
                          </a:solidFill>
                          <a:effectLst/>
                          <a:highlight>
                            <a:srgbClr val="66FF99"/>
                          </a:highlight>
                          <a:latin typeface="Baguet Script" panose="00000500000000000000" pitchFamily="2" charset="0"/>
                        </a:rPr>
                        <a:t>Revisions/Edits</a:t>
                      </a:r>
                    </a:p>
                  </a:txBody>
                  <a:tcPr marL="2838" marR="2838" marT="2838" marB="0" vert="vert27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tc>
                  <a:txBody>
                    <a:bodyPr/>
                    <a:lstStyle/>
                    <a:p>
                      <a:pPr algn="l" fontAlgn="b"/>
                      <a:r>
                        <a:rPr lang="en-US" sz="1000" b="0" i="0" u="none" strike="noStrike" dirty="0">
                          <a:solidFill>
                            <a:srgbClr val="000000"/>
                          </a:solidFill>
                          <a:effectLst/>
                          <a:highlight>
                            <a:srgbClr val="C39BE1"/>
                          </a:highlight>
                          <a:latin typeface="Calibri" panose="020F0502020204030204" pitchFamily="34" charset="0"/>
                        </a:rPr>
                        <a:t>Entering Peak Alertness CLOCK IN</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39BE1"/>
                    </a:solidFill>
                  </a:tcPr>
                </a:tc>
                <a:extLst>
                  <a:ext uri="{0D108BD9-81ED-4DB2-BD59-A6C34878D82A}">
                    <a16:rowId xmlns:a16="http://schemas.microsoft.com/office/drawing/2014/main" val="4250338286"/>
                  </a:ext>
                </a:extLst>
              </a:tr>
              <a:tr h="146300">
                <a:tc>
                  <a:txBody>
                    <a:bodyPr/>
                    <a:lstStyle/>
                    <a:p>
                      <a:pPr algn="r" fontAlgn="b"/>
                      <a:r>
                        <a:rPr lang="en-US" sz="900" b="0" i="0" u="none" strike="noStrike" dirty="0">
                          <a:solidFill>
                            <a:srgbClr val="000000"/>
                          </a:solidFill>
                          <a:effectLst/>
                          <a:highlight>
                            <a:srgbClr val="F2F2F2"/>
                          </a:highlight>
                          <a:latin typeface="Calibri" panose="020F0502020204030204" pitchFamily="34" charset="0"/>
                        </a:rPr>
                        <a:t>16:15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1000" b="0" i="0" u="none" strike="noStrike" dirty="0">
                          <a:solidFill>
                            <a:srgbClr val="000000"/>
                          </a:solidFill>
                          <a:effectLst/>
                          <a:highlight>
                            <a:srgbClr val="DDEBF7"/>
                          </a:highlight>
                          <a:latin typeface="Calibri" panose="020F0502020204030204" pitchFamily="34" charset="0"/>
                        </a:rPr>
                        <a:t>Prepping for Indy Career Path</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57306244"/>
                  </a:ext>
                </a:extLst>
              </a:tr>
              <a:tr h="146300">
                <a:tc>
                  <a:txBody>
                    <a:bodyPr/>
                    <a:lstStyle/>
                    <a:p>
                      <a:pPr algn="r" fontAlgn="b"/>
                      <a:r>
                        <a:rPr lang="en-US" sz="900" b="0" i="0" u="none" strike="noStrike" dirty="0">
                          <a:solidFill>
                            <a:srgbClr val="000000"/>
                          </a:solidFill>
                          <a:effectLst/>
                          <a:highlight>
                            <a:srgbClr val="F2F2F2"/>
                          </a:highlight>
                          <a:latin typeface="Calibri" panose="020F0502020204030204" pitchFamily="34" charset="0"/>
                        </a:rPr>
                        <a:t>16:30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1000" b="0" i="0" u="none" strike="noStrike" dirty="0">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509963583"/>
                  </a:ext>
                </a:extLst>
              </a:tr>
              <a:tr h="146300">
                <a:tc>
                  <a:txBody>
                    <a:bodyPr/>
                    <a:lstStyle/>
                    <a:p>
                      <a:pPr algn="r" fontAlgn="b"/>
                      <a:r>
                        <a:rPr lang="en-US" sz="900" b="0" i="0" u="none" strike="noStrike" dirty="0">
                          <a:solidFill>
                            <a:srgbClr val="000000"/>
                          </a:solidFill>
                          <a:effectLst/>
                          <a:highlight>
                            <a:srgbClr val="F2F2F2"/>
                          </a:highlight>
                          <a:latin typeface="Calibri" panose="020F0502020204030204" pitchFamily="34" charset="0"/>
                        </a:rPr>
                        <a:t>16:45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a:txBody>
                    <a:bodyPr/>
                    <a:lstStyle/>
                    <a:p>
                      <a:pPr algn="l" fontAlgn="b"/>
                      <a:r>
                        <a:rPr lang="en-US" sz="1000" b="0" i="0" u="none" strike="noStrike">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087756489"/>
                  </a:ext>
                </a:extLst>
              </a:tr>
              <a:tr h="146300">
                <a:tc>
                  <a:txBody>
                    <a:bodyPr/>
                    <a:lstStyle/>
                    <a:p>
                      <a:pPr algn="r" fontAlgn="b"/>
                      <a:r>
                        <a:rPr lang="en-US" sz="900" b="0" i="0" u="none" strike="noStrike" dirty="0">
                          <a:solidFill>
                            <a:srgbClr val="000000"/>
                          </a:solidFill>
                          <a:effectLst/>
                          <a:latin typeface="Calibri" panose="020F0502020204030204" pitchFamily="34" charset="0"/>
                        </a:rPr>
                        <a:t>17:00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vMerge="1">
                  <a:txBody>
                    <a:bodyPr/>
                    <a:lstStyle/>
                    <a:p>
                      <a:endParaRPr lang="en-US"/>
                    </a:p>
                  </a:txBody>
                  <a:tcPr/>
                </a:tc>
                <a:tc>
                  <a:txBody>
                    <a:bodyPr/>
                    <a:lstStyle/>
                    <a:p>
                      <a:pPr algn="l" fontAlgn="b"/>
                      <a:r>
                        <a:rPr lang="en-US" sz="1000" b="0" i="0" u="none" strike="noStrike" dirty="0">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466857451"/>
                  </a:ext>
                </a:extLst>
              </a:tr>
              <a:tr h="146300">
                <a:tc>
                  <a:txBody>
                    <a:bodyPr/>
                    <a:lstStyle/>
                    <a:p>
                      <a:pPr algn="r" fontAlgn="b"/>
                      <a:r>
                        <a:rPr lang="en-US" sz="900" b="0" i="0" u="none" strike="noStrike">
                          <a:solidFill>
                            <a:srgbClr val="000000"/>
                          </a:solidFill>
                          <a:effectLst/>
                          <a:latin typeface="Calibri" panose="020F0502020204030204" pitchFamily="34" charset="0"/>
                        </a:rPr>
                        <a:t>17:15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1000" b="0" i="0" u="none" strike="noStrike" dirty="0">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4149183214"/>
                  </a:ext>
                </a:extLst>
              </a:tr>
              <a:tr h="146300">
                <a:tc>
                  <a:txBody>
                    <a:bodyPr/>
                    <a:lstStyle/>
                    <a:p>
                      <a:pPr algn="r" fontAlgn="b"/>
                      <a:r>
                        <a:rPr lang="en-US" sz="900" b="0" i="0" u="none" strike="noStrike">
                          <a:solidFill>
                            <a:srgbClr val="000000"/>
                          </a:solidFill>
                          <a:effectLst/>
                          <a:latin typeface="Calibri" panose="020F0502020204030204" pitchFamily="34" charset="0"/>
                        </a:rPr>
                        <a:t>17:30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1000" b="0" i="0" u="none" strike="noStrike">
                          <a:solidFill>
                            <a:srgbClr val="000000"/>
                          </a:solidFill>
                          <a:effectLst/>
                          <a:highlight>
                            <a:srgbClr val="DDEBF7"/>
                          </a:highlight>
                          <a:latin typeface="Calibri" panose="020F0502020204030204" pitchFamily="34" charset="0"/>
                        </a:rPr>
                        <a:t> </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862144661"/>
                  </a:ext>
                </a:extLst>
              </a:tr>
              <a:tr h="153614">
                <a:tc>
                  <a:txBody>
                    <a:bodyPr/>
                    <a:lstStyle/>
                    <a:p>
                      <a:pPr algn="r" fontAlgn="b"/>
                      <a:r>
                        <a:rPr lang="en-US" sz="900" b="0" i="0" u="none" strike="noStrike" dirty="0">
                          <a:solidFill>
                            <a:srgbClr val="000000"/>
                          </a:solidFill>
                          <a:effectLst/>
                          <a:latin typeface="Calibri" panose="020F0502020204030204" pitchFamily="34" charset="0"/>
                        </a:rPr>
                        <a:t>17:45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algn="l" fontAlgn="b"/>
                      <a:r>
                        <a:rPr lang="en-US" sz="1000" b="0" i="0" u="none" strike="noStrike">
                          <a:solidFill>
                            <a:srgbClr val="000000"/>
                          </a:solidFill>
                          <a:effectLst/>
                          <a:highlight>
                            <a:srgbClr val="C39BE1"/>
                          </a:highlight>
                          <a:latin typeface="Calibri" panose="020F0502020204030204" pitchFamily="34" charset="0"/>
                        </a:rPr>
                        <a:t>Clock Out/ Record Progress</a:t>
                      </a:r>
                    </a:p>
                  </a:txBody>
                  <a:tcPr marL="2838" marR="2838" marT="28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39BE1"/>
                    </a:solidFill>
                  </a:tcPr>
                </a:tc>
                <a:extLst>
                  <a:ext uri="{0D108BD9-81ED-4DB2-BD59-A6C34878D82A}">
                    <a16:rowId xmlns:a16="http://schemas.microsoft.com/office/drawing/2014/main" val="3326448825"/>
                  </a:ext>
                </a:extLst>
              </a:tr>
              <a:tr h="146300">
                <a:tc>
                  <a:txBody>
                    <a:bodyPr/>
                    <a:lstStyle/>
                    <a:p>
                      <a:pPr algn="r" fontAlgn="b"/>
                      <a:r>
                        <a:rPr lang="en-US" sz="900" b="0" i="0" u="none" strike="noStrike">
                          <a:solidFill>
                            <a:srgbClr val="000000"/>
                          </a:solidFill>
                          <a:effectLst/>
                          <a:highlight>
                            <a:srgbClr val="F2F2F2"/>
                          </a:highlight>
                          <a:latin typeface="Calibri" panose="020F0502020204030204" pitchFamily="34" charset="0"/>
                        </a:rPr>
                        <a:t>18:00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rowSpan="4">
                  <a:txBody>
                    <a:bodyPr/>
                    <a:lstStyle/>
                    <a:p>
                      <a:pPr algn="ctr" fontAlgn="ctr"/>
                      <a:r>
                        <a:rPr lang="en-US" sz="1200" b="0" i="0" u="none" strike="noStrike" dirty="0">
                          <a:solidFill>
                            <a:srgbClr val="000000"/>
                          </a:solidFill>
                          <a:effectLst/>
                          <a:highlight>
                            <a:srgbClr val="00B0F0"/>
                          </a:highlight>
                          <a:latin typeface="Baguet Script" panose="00000500000000000000" pitchFamily="2" charset="0"/>
                        </a:rPr>
                        <a:t>Mom</a:t>
                      </a:r>
                    </a:p>
                  </a:txBody>
                  <a:tcPr marL="2838" marR="2838" marT="2838"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US" sz="1000" b="0" i="0" u="none" strike="noStrike" dirty="0">
                          <a:solidFill>
                            <a:srgbClr val="000000"/>
                          </a:solidFill>
                          <a:effectLst/>
                          <a:highlight>
                            <a:srgbClr val="FF66CC"/>
                          </a:highlight>
                          <a:latin typeface="Calibri" panose="020F0502020204030204" pitchFamily="34" charset="0"/>
                        </a:rPr>
                        <a:t>15 minutes of Solitude Time</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extLst>
                  <a:ext uri="{0D108BD9-81ED-4DB2-BD59-A6C34878D82A}">
                    <a16:rowId xmlns:a16="http://schemas.microsoft.com/office/drawing/2014/main" val="3470521183"/>
                  </a:ext>
                </a:extLst>
              </a:tr>
              <a:tr h="146300">
                <a:tc>
                  <a:txBody>
                    <a:bodyPr/>
                    <a:lstStyle/>
                    <a:p>
                      <a:pPr algn="r" fontAlgn="b"/>
                      <a:r>
                        <a:rPr lang="en-US" sz="900" b="0" i="0" u="none" strike="noStrike">
                          <a:solidFill>
                            <a:srgbClr val="000000"/>
                          </a:solidFill>
                          <a:effectLst/>
                          <a:highlight>
                            <a:srgbClr val="F2F2F2"/>
                          </a:highlight>
                          <a:latin typeface="Calibri" panose="020F0502020204030204" pitchFamily="34" charset="0"/>
                        </a:rPr>
                        <a:t>18:15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Dinner prep/Homework Help</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202204438"/>
                  </a:ext>
                </a:extLst>
              </a:tr>
              <a:tr h="146300">
                <a:tc>
                  <a:txBody>
                    <a:bodyPr/>
                    <a:lstStyle/>
                    <a:p>
                      <a:pPr algn="r" fontAlgn="b"/>
                      <a:r>
                        <a:rPr lang="en-US" sz="900" b="0" i="0" u="none" strike="noStrike" dirty="0">
                          <a:solidFill>
                            <a:srgbClr val="000000"/>
                          </a:solidFill>
                          <a:effectLst/>
                          <a:highlight>
                            <a:srgbClr val="F2F2F2"/>
                          </a:highlight>
                          <a:latin typeface="Calibri" panose="020F0502020204030204" pitchFamily="34" charset="0"/>
                        </a:rPr>
                        <a:t>18:30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859201594"/>
                  </a:ext>
                </a:extLst>
              </a:tr>
              <a:tr h="146300">
                <a:tc>
                  <a:txBody>
                    <a:bodyPr/>
                    <a:lstStyle/>
                    <a:p>
                      <a:pPr algn="r" fontAlgn="b"/>
                      <a:r>
                        <a:rPr lang="en-US" sz="900" b="0" i="0" u="none" strike="noStrike" dirty="0">
                          <a:solidFill>
                            <a:srgbClr val="000000"/>
                          </a:solidFill>
                          <a:effectLst/>
                          <a:highlight>
                            <a:srgbClr val="F2F2F2"/>
                          </a:highlight>
                          <a:latin typeface="Calibri" panose="020F0502020204030204" pitchFamily="34" charset="0"/>
                        </a:rPr>
                        <a:t>18:45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4279079"/>
                  </a:ext>
                </a:extLst>
              </a:tr>
              <a:tr h="146300">
                <a:tc>
                  <a:txBody>
                    <a:bodyPr/>
                    <a:lstStyle/>
                    <a:p>
                      <a:pPr algn="r" fontAlgn="b"/>
                      <a:r>
                        <a:rPr lang="en-US" sz="900" b="0" i="0" u="none" strike="noStrike" dirty="0">
                          <a:solidFill>
                            <a:srgbClr val="000000"/>
                          </a:solidFill>
                          <a:effectLst/>
                          <a:latin typeface="Calibri" panose="020F0502020204030204" pitchFamily="34" charset="0"/>
                        </a:rPr>
                        <a:t>19:00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8">
                  <a:txBody>
                    <a:bodyPr/>
                    <a:lstStyle/>
                    <a:p>
                      <a:pPr algn="ctr" fontAlgn="ctr"/>
                      <a:r>
                        <a:rPr lang="en-US" sz="1200" b="0" i="0" u="none" strike="noStrike" dirty="0">
                          <a:solidFill>
                            <a:srgbClr val="000000"/>
                          </a:solidFill>
                          <a:effectLst/>
                          <a:highlight>
                            <a:srgbClr val="AC75D5"/>
                          </a:highlight>
                          <a:latin typeface="Baguet Script" panose="00000500000000000000" pitchFamily="2" charset="0"/>
                        </a:rPr>
                        <a:t>Socialize</a:t>
                      </a:r>
                    </a:p>
                  </a:txBody>
                  <a:tcPr marL="2838" marR="2838" marT="2838"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75D5"/>
                    </a:solidFill>
                  </a:tcPr>
                </a:tc>
                <a:tc>
                  <a:txBody>
                    <a:bodyPr/>
                    <a:lstStyle/>
                    <a:p>
                      <a:pPr algn="l" fontAlgn="b"/>
                      <a:r>
                        <a:rPr lang="en-US" sz="1000" b="0" i="0" u="none" strike="noStrike" dirty="0">
                          <a:solidFill>
                            <a:srgbClr val="000000"/>
                          </a:solidFill>
                          <a:effectLst/>
                          <a:highlight>
                            <a:srgbClr val="24D8FC"/>
                          </a:highlight>
                          <a:latin typeface="Calibri" panose="020F0502020204030204" pitchFamily="34" charset="0"/>
                        </a:rPr>
                        <a:t>Dinner - Highest Carbs of day</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4D8FC"/>
                    </a:solidFill>
                  </a:tcPr>
                </a:tc>
                <a:extLst>
                  <a:ext uri="{0D108BD9-81ED-4DB2-BD59-A6C34878D82A}">
                    <a16:rowId xmlns:a16="http://schemas.microsoft.com/office/drawing/2014/main" val="997707961"/>
                  </a:ext>
                </a:extLst>
              </a:tr>
              <a:tr h="146300">
                <a:tc>
                  <a:txBody>
                    <a:bodyPr/>
                    <a:lstStyle/>
                    <a:p>
                      <a:pPr algn="r" fontAlgn="b"/>
                      <a:r>
                        <a:rPr lang="en-US" sz="900" b="0" i="0" u="none" strike="noStrike">
                          <a:solidFill>
                            <a:srgbClr val="000000"/>
                          </a:solidFill>
                          <a:effectLst/>
                          <a:latin typeface="Calibri" panose="020F0502020204030204" pitchFamily="34" charset="0"/>
                        </a:rPr>
                        <a:t>19:15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1000" b="0" i="0" u="none" strike="noStrike" dirty="0">
                          <a:solidFill>
                            <a:srgbClr val="000000"/>
                          </a:solidFill>
                          <a:effectLst/>
                          <a:highlight>
                            <a:srgbClr val="FF66CC"/>
                          </a:highlight>
                          <a:latin typeface="Calibri" panose="020F0502020204030204" pitchFamily="34" charset="0"/>
                        </a:rPr>
                        <a:t>Family Scriptures/Come Follow Me</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CC"/>
                    </a:solidFill>
                  </a:tcPr>
                </a:tc>
                <a:extLst>
                  <a:ext uri="{0D108BD9-81ED-4DB2-BD59-A6C34878D82A}">
                    <a16:rowId xmlns:a16="http://schemas.microsoft.com/office/drawing/2014/main" val="1561521588"/>
                  </a:ext>
                </a:extLst>
              </a:tr>
              <a:tr h="146300">
                <a:tc>
                  <a:txBody>
                    <a:bodyPr/>
                    <a:lstStyle/>
                    <a:p>
                      <a:pPr algn="r" fontAlgn="b"/>
                      <a:r>
                        <a:rPr lang="en-US" sz="900" b="0" i="0" u="none" strike="noStrike" dirty="0">
                          <a:solidFill>
                            <a:srgbClr val="000000"/>
                          </a:solidFill>
                          <a:effectLst/>
                          <a:latin typeface="Calibri" panose="020F0502020204030204" pitchFamily="34" charset="0"/>
                        </a:rPr>
                        <a:t>19:30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Hard conversations</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862064831"/>
                  </a:ext>
                </a:extLst>
              </a:tr>
              <a:tr h="146300">
                <a:tc>
                  <a:txBody>
                    <a:bodyPr/>
                    <a:lstStyle/>
                    <a:p>
                      <a:pPr algn="r" fontAlgn="b"/>
                      <a:r>
                        <a:rPr lang="en-US" sz="900" b="0" i="0" u="none" strike="noStrike">
                          <a:solidFill>
                            <a:srgbClr val="000000"/>
                          </a:solidFill>
                          <a:effectLst/>
                          <a:latin typeface="Calibri" panose="020F0502020204030204" pitchFamily="34" charset="0"/>
                        </a:rPr>
                        <a:t>19:45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algn="l" fontAlgn="b"/>
                      <a:r>
                        <a:rPr lang="en-US" sz="1000" b="0" i="0" u="none" strike="noStrike" dirty="0">
                          <a:solidFill>
                            <a:srgbClr val="000000"/>
                          </a:solidFill>
                          <a:effectLst/>
                          <a:latin typeface="Calibri" panose="020F0502020204030204" pitchFamily="34" charset="0"/>
                        </a:rPr>
                        <a:t>Family Bonding</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110657478"/>
                  </a:ext>
                </a:extLst>
              </a:tr>
              <a:tr h="146300">
                <a:tc>
                  <a:txBody>
                    <a:bodyPr/>
                    <a:lstStyle/>
                    <a:p>
                      <a:pPr algn="r" fontAlgn="b"/>
                      <a:r>
                        <a:rPr lang="en-US" sz="900" b="0" i="0" u="none" strike="noStrike">
                          <a:solidFill>
                            <a:srgbClr val="000000"/>
                          </a:solidFill>
                          <a:effectLst/>
                          <a:highlight>
                            <a:srgbClr val="F2F2F2"/>
                          </a:highlight>
                          <a:latin typeface="Calibri" panose="020F0502020204030204" pitchFamily="34" charset="0"/>
                        </a:rPr>
                        <a:t>20:00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DWENT/Book Club/RS</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892098676"/>
                  </a:ext>
                </a:extLst>
              </a:tr>
              <a:tr h="146300">
                <a:tc>
                  <a:txBody>
                    <a:bodyPr/>
                    <a:lstStyle/>
                    <a:p>
                      <a:pPr algn="r" fontAlgn="b"/>
                      <a:r>
                        <a:rPr lang="en-US" sz="900" b="0" i="0" u="none" strike="noStrike">
                          <a:solidFill>
                            <a:srgbClr val="000000"/>
                          </a:solidFill>
                          <a:effectLst/>
                          <a:highlight>
                            <a:srgbClr val="F2F2F2"/>
                          </a:highlight>
                          <a:latin typeface="Calibri" panose="020F0502020204030204" pitchFamily="34" charset="0"/>
                        </a:rPr>
                        <a:t>20:15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TV with family</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752311014"/>
                  </a:ext>
                </a:extLst>
              </a:tr>
              <a:tr h="146300">
                <a:tc>
                  <a:txBody>
                    <a:bodyPr/>
                    <a:lstStyle/>
                    <a:p>
                      <a:pPr algn="r" fontAlgn="b"/>
                      <a:r>
                        <a:rPr lang="en-US" sz="900" b="0" i="0" u="none" strike="noStrike">
                          <a:solidFill>
                            <a:srgbClr val="000000"/>
                          </a:solidFill>
                          <a:effectLst/>
                          <a:highlight>
                            <a:srgbClr val="F2F2F2"/>
                          </a:highlight>
                          <a:latin typeface="Calibri" panose="020F0502020204030204" pitchFamily="34" charset="0"/>
                        </a:rPr>
                        <a:t>20:30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580512875"/>
                  </a:ext>
                </a:extLst>
              </a:tr>
              <a:tr h="146300">
                <a:tc>
                  <a:txBody>
                    <a:bodyPr/>
                    <a:lstStyle/>
                    <a:p>
                      <a:pPr algn="r" fontAlgn="b"/>
                      <a:r>
                        <a:rPr lang="en-US" sz="900" b="0" i="0" u="none" strike="noStrike" dirty="0">
                          <a:solidFill>
                            <a:srgbClr val="000000"/>
                          </a:solidFill>
                          <a:effectLst/>
                          <a:highlight>
                            <a:srgbClr val="F2F2F2"/>
                          </a:highlight>
                          <a:latin typeface="Calibri" panose="020F0502020204030204" pitchFamily="34" charset="0"/>
                        </a:rPr>
                        <a:t>20:45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2962164"/>
                  </a:ext>
                </a:extLst>
              </a:tr>
              <a:tr h="146300">
                <a:tc>
                  <a:txBody>
                    <a:bodyPr/>
                    <a:lstStyle/>
                    <a:p>
                      <a:pPr algn="r" fontAlgn="b"/>
                      <a:r>
                        <a:rPr lang="en-US" sz="900" b="0" i="0" u="none" strike="noStrike">
                          <a:solidFill>
                            <a:srgbClr val="000000"/>
                          </a:solidFill>
                          <a:effectLst/>
                          <a:latin typeface="Calibri" panose="020F0502020204030204" pitchFamily="34" charset="0"/>
                        </a:rPr>
                        <a:t>21:00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rowSpan="10">
                  <a:txBody>
                    <a:bodyPr/>
                    <a:lstStyle/>
                    <a:p>
                      <a:pPr algn="ctr" fontAlgn="ctr"/>
                      <a:r>
                        <a:rPr lang="en-US" sz="1200" b="0" i="0" u="none" strike="noStrike" dirty="0">
                          <a:solidFill>
                            <a:srgbClr val="000000"/>
                          </a:solidFill>
                          <a:effectLst/>
                          <a:highlight>
                            <a:srgbClr val="FFFF99"/>
                          </a:highlight>
                          <a:latin typeface="Baguet Script" panose="00000500000000000000" pitchFamily="2" charset="0"/>
                        </a:rPr>
                        <a:t>Stimulus Control</a:t>
                      </a:r>
                    </a:p>
                  </a:txBody>
                  <a:tcPr marL="2838" marR="2838" marT="2838"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US" sz="1000" b="0" i="0" u="none" strike="noStrike" dirty="0">
                          <a:solidFill>
                            <a:srgbClr val="000000"/>
                          </a:solidFill>
                          <a:effectLst/>
                          <a:highlight>
                            <a:srgbClr val="FFFF00"/>
                          </a:highlight>
                          <a:latin typeface="Calibri" panose="020F0502020204030204" pitchFamily="34" charset="0"/>
                        </a:rPr>
                        <a:t>Adelaide Bedtime</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93465039"/>
                  </a:ext>
                </a:extLst>
              </a:tr>
              <a:tr h="146300">
                <a:tc>
                  <a:txBody>
                    <a:bodyPr/>
                    <a:lstStyle/>
                    <a:p>
                      <a:pPr algn="r" fontAlgn="b"/>
                      <a:r>
                        <a:rPr lang="en-US" sz="900" b="0" i="0" u="none" strike="noStrike">
                          <a:solidFill>
                            <a:srgbClr val="000000"/>
                          </a:solidFill>
                          <a:effectLst/>
                          <a:latin typeface="Calibri" panose="020F0502020204030204" pitchFamily="34" charset="0"/>
                        </a:rPr>
                        <a:t>21:15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1000" b="0" i="0" u="none" strike="noStrike" dirty="0">
                          <a:solidFill>
                            <a:srgbClr val="000000"/>
                          </a:solidFill>
                          <a:effectLst/>
                          <a:latin typeface="Calibri" panose="020F0502020204030204" pitchFamily="34" charset="0"/>
                        </a:rPr>
                        <a:t>Yoga/ Hot bath/Unwind</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824853600"/>
                  </a:ext>
                </a:extLst>
              </a:tr>
              <a:tr h="146300">
                <a:tc>
                  <a:txBody>
                    <a:bodyPr/>
                    <a:lstStyle/>
                    <a:p>
                      <a:pPr algn="r" fontAlgn="b"/>
                      <a:r>
                        <a:rPr lang="en-US" sz="900" b="0" i="0" u="none" strike="noStrike" dirty="0">
                          <a:solidFill>
                            <a:srgbClr val="000000"/>
                          </a:solidFill>
                          <a:effectLst/>
                          <a:latin typeface="Calibri" panose="020F0502020204030204" pitchFamily="34" charset="0"/>
                        </a:rPr>
                        <a:t>21:30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195846475"/>
                  </a:ext>
                </a:extLst>
              </a:tr>
              <a:tr h="146300">
                <a:tc>
                  <a:txBody>
                    <a:bodyPr/>
                    <a:lstStyle/>
                    <a:p>
                      <a:pPr algn="r" fontAlgn="b"/>
                      <a:r>
                        <a:rPr lang="en-US" sz="900" b="0" i="0" u="none" strike="noStrike">
                          <a:solidFill>
                            <a:srgbClr val="000000"/>
                          </a:solidFill>
                          <a:effectLst/>
                          <a:latin typeface="Calibri" panose="020F0502020204030204" pitchFamily="34" charset="0"/>
                        </a:rPr>
                        <a:t>21:45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Light reading/ TV/Puzzles</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18514567"/>
                  </a:ext>
                </a:extLst>
              </a:tr>
              <a:tr h="146300">
                <a:tc>
                  <a:txBody>
                    <a:bodyPr/>
                    <a:lstStyle/>
                    <a:p>
                      <a:pPr algn="r" fontAlgn="b"/>
                      <a:r>
                        <a:rPr lang="en-US" sz="900" b="0" i="0" u="none" strike="noStrike" dirty="0">
                          <a:solidFill>
                            <a:srgbClr val="000000"/>
                          </a:solidFill>
                          <a:effectLst/>
                          <a:highlight>
                            <a:srgbClr val="F2F2F2"/>
                          </a:highlight>
                          <a:latin typeface="Calibri" panose="020F0502020204030204" pitchFamily="34" charset="0"/>
                        </a:rPr>
                        <a:t>22:00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vMerge="1">
                  <a:txBody>
                    <a:bodyPr/>
                    <a:lstStyle/>
                    <a:p>
                      <a:endParaRPr lang="en-US"/>
                    </a:p>
                  </a:txBody>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4422665"/>
                  </a:ext>
                </a:extLst>
              </a:tr>
              <a:tr h="146300">
                <a:tc>
                  <a:txBody>
                    <a:bodyPr/>
                    <a:lstStyle/>
                    <a:p>
                      <a:pPr algn="r" fontAlgn="b"/>
                      <a:r>
                        <a:rPr lang="en-US" sz="900" b="0" i="0" u="none" strike="noStrike" dirty="0">
                          <a:solidFill>
                            <a:srgbClr val="000000"/>
                          </a:solidFill>
                          <a:effectLst/>
                          <a:highlight>
                            <a:srgbClr val="F2F2F2"/>
                          </a:highlight>
                          <a:latin typeface="Calibri" panose="020F0502020204030204" pitchFamily="34" charset="0"/>
                        </a:rPr>
                        <a:t>22:15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648478693"/>
                  </a:ext>
                </a:extLst>
              </a:tr>
              <a:tr h="146300">
                <a:tc>
                  <a:txBody>
                    <a:bodyPr/>
                    <a:lstStyle/>
                    <a:p>
                      <a:pPr algn="r" fontAlgn="b"/>
                      <a:r>
                        <a:rPr lang="en-US" sz="900" b="0" i="0" u="none" strike="noStrike" dirty="0">
                          <a:solidFill>
                            <a:srgbClr val="000000"/>
                          </a:solidFill>
                          <a:effectLst/>
                          <a:highlight>
                            <a:srgbClr val="F2F2F2"/>
                          </a:highlight>
                          <a:latin typeface="Calibri" panose="020F0502020204030204" pitchFamily="34" charset="0"/>
                        </a:rPr>
                        <a:t>22:30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 </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084122510"/>
                  </a:ext>
                </a:extLst>
              </a:tr>
              <a:tr h="146300">
                <a:tc>
                  <a:txBody>
                    <a:bodyPr/>
                    <a:lstStyle/>
                    <a:p>
                      <a:pPr algn="r" fontAlgn="b"/>
                      <a:r>
                        <a:rPr lang="en-US" sz="900" b="0" i="0" u="none" strike="noStrike" dirty="0">
                          <a:solidFill>
                            <a:srgbClr val="000000"/>
                          </a:solidFill>
                          <a:effectLst/>
                          <a:highlight>
                            <a:srgbClr val="F2F2F2"/>
                          </a:highlight>
                          <a:latin typeface="Calibri" panose="020F0502020204030204" pitchFamily="34" charset="0"/>
                        </a:rPr>
                        <a:t>22:45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n-US"/>
                    </a:p>
                  </a:txBody>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81375544"/>
                  </a:ext>
                </a:extLst>
              </a:tr>
              <a:tr h="146300">
                <a:tc>
                  <a:txBody>
                    <a:bodyPr/>
                    <a:lstStyle/>
                    <a:p>
                      <a:pPr algn="r" fontAlgn="b"/>
                      <a:r>
                        <a:rPr lang="en-US" sz="900" b="0" i="0" u="none" strike="noStrike" dirty="0">
                          <a:solidFill>
                            <a:srgbClr val="000000"/>
                          </a:solidFill>
                          <a:effectLst/>
                          <a:latin typeface="Calibri" panose="020F0502020204030204" pitchFamily="34" charset="0"/>
                        </a:rPr>
                        <a:t>23:00</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vMerge="1">
                  <a:txBody>
                    <a:bodyPr/>
                    <a:lstStyle/>
                    <a:p>
                      <a:endParaRPr lang="en-US"/>
                    </a:p>
                  </a:txBody>
                  <a:tcPr/>
                </a:tc>
                <a:tc>
                  <a:txBody>
                    <a:bodyPr/>
                    <a:lstStyle/>
                    <a:p>
                      <a:pPr algn="l" fontAlgn="b"/>
                      <a:r>
                        <a:rPr lang="en-US" sz="1000" b="0" i="0" u="none" strike="noStrike">
                          <a:solidFill>
                            <a:srgbClr val="000000"/>
                          </a:solidFill>
                          <a:effectLst/>
                          <a:latin typeface="Calibri" panose="020F0502020204030204" pitchFamily="34" charset="0"/>
                        </a:rPr>
                        <a:t>Wrap it up</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3964880"/>
                  </a:ext>
                </a:extLst>
              </a:tr>
              <a:tr h="146300">
                <a:tc>
                  <a:txBody>
                    <a:bodyPr/>
                    <a:lstStyle/>
                    <a:p>
                      <a:pPr algn="r" fontAlgn="b"/>
                      <a:r>
                        <a:rPr lang="en-US" sz="900" b="0" i="0" u="none" strike="noStrike" dirty="0">
                          <a:solidFill>
                            <a:srgbClr val="000000"/>
                          </a:solidFill>
                          <a:effectLst/>
                          <a:latin typeface="Calibri" panose="020F0502020204030204" pitchFamily="34" charset="0"/>
                        </a:rPr>
                        <a:t>23:15</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algn="l" fontAlgn="b"/>
                      <a:r>
                        <a:rPr lang="en-US" sz="1000" b="0" i="0" u="none" strike="noStrike" dirty="0">
                          <a:solidFill>
                            <a:srgbClr val="000000"/>
                          </a:solidFill>
                          <a:effectLst/>
                          <a:highlight>
                            <a:srgbClr val="66FF99"/>
                          </a:highlight>
                          <a:latin typeface="Calibri" panose="020F0502020204030204" pitchFamily="34" charset="0"/>
                        </a:rPr>
                        <a:t>Go to Bed</a:t>
                      </a:r>
                    </a:p>
                  </a:txBody>
                  <a:tcPr marL="2838" marR="2838" marT="28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extLst>
                  <a:ext uri="{0D108BD9-81ED-4DB2-BD59-A6C34878D82A}">
                    <a16:rowId xmlns:a16="http://schemas.microsoft.com/office/drawing/2014/main" val="1182089769"/>
                  </a:ext>
                </a:extLst>
              </a:tr>
            </a:tbl>
          </a:graphicData>
        </a:graphic>
      </p:graphicFrame>
      <p:sp>
        <p:nvSpPr>
          <p:cNvPr id="4" name="TextBox 3">
            <a:extLst>
              <a:ext uri="{FF2B5EF4-FFF2-40B4-BE49-F238E27FC236}">
                <a16:creationId xmlns:a16="http://schemas.microsoft.com/office/drawing/2014/main" id="{BAC5C17F-C1B1-A286-F03E-F80023CE98CA}"/>
              </a:ext>
            </a:extLst>
          </p:cNvPr>
          <p:cNvSpPr txBox="1"/>
          <p:nvPr/>
        </p:nvSpPr>
        <p:spPr>
          <a:xfrm>
            <a:off x="7384060" y="41810"/>
            <a:ext cx="3586555" cy="1231106"/>
          </a:xfrm>
          <a:prstGeom prst="rect">
            <a:avLst/>
          </a:prstGeom>
          <a:noFill/>
        </p:spPr>
        <p:txBody>
          <a:bodyPr wrap="square" rtlCol="0">
            <a:spAutoFit/>
          </a:bodyPr>
          <a:lstStyle/>
          <a:p>
            <a:r>
              <a:rPr lang="en-US" sz="3700" dirty="0">
                <a:solidFill>
                  <a:srgbClr val="AC75D5"/>
                </a:solidFill>
                <a:latin typeface="Baguet Script" panose="00000500000000000000" pitchFamily="2" charset="0"/>
              </a:rPr>
              <a:t>My </a:t>
            </a:r>
            <a:r>
              <a:rPr lang="en-US" sz="3700" dirty="0">
                <a:solidFill>
                  <a:srgbClr val="24D8FC"/>
                </a:solidFill>
                <a:latin typeface="Baguet Script" panose="00000500000000000000" pitchFamily="2" charset="0"/>
              </a:rPr>
              <a:t>Dolphin</a:t>
            </a:r>
            <a:r>
              <a:rPr lang="en-US" sz="3700" dirty="0">
                <a:solidFill>
                  <a:srgbClr val="AC75D5"/>
                </a:solidFill>
                <a:latin typeface="Baguet Script" panose="00000500000000000000" pitchFamily="2" charset="0"/>
              </a:rPr>
              <a:t> Writing Schedule</a:t>
            </a:r>
          </a:p>
        </p:txBody>
      </p:sp>
      <p:pic>
        <p:nvPicPr>
          <p:cNvPr id="3074" name="Picture 2" descr="Cute cartoon dolphin with AI Generative 25212213 PNG">
            <a:extLst>
              <a:ext uri="{FF2B5EF4-FFF2-40B4-BE49-F238E27FC236}">
                <a16:creationId xmlns:a16="http://schemas.microsoft.com/office/drawing/2014/main" id="{5E730FD5-6EA4-52FC-3C5D-61D2685F5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1814" y="133616"/>
            <a:ext cx="1177812" cy="1182740"/>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1BFDC3AA-3D16-045C-BE4A-7E0531286F7C}"/>
              </a:ext>
            </a:extLst>
          </p:cNvPr>
          <p:cNvSpPr/>
          <p:nvPr/>
        </p:nvSpPr>
        <p:spPr>
          <a:xfrm>
            <a:off x="216042" y="219018"/>
            <a:ext cx="1794418" cy="1011935"/>
          </a:xfrm>
          <a:prstGeom prst="rightArrow">
            <a:avLst/>
          </a:prstGeom>
          <a:solidFill>
            <a:srgbClr val="66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Morning Routine</a:t>
            </a:r>
          </a:p>
        </p:txBody>
      </p:sp>
      <p:sp>
        <p:nvSpPr>
          <p:cNvPr id="11" name="Arrow: Right 10">
            <a:extLst>
              <a:ext uri="{FF2B5EF4-FFF2-40B4-BE49-F238E27FC236}">
                <a16:creationId xmlns:a16="http://schemas.microsoft.com/office/drawing/2014/main" id="{8418B47D-199B-F8EF-4AA0-B800B026772A}"/>
              </a:ext>
            </a:extLst>
          </p:cNvPr>
          <p:cNvSpPr/>
          <p:nvPr/>
        </p:nvSpPr>
        <p:spPr>
          <a:xfrm>
            <a:off x="216042" y="1692755"/>
            <a:ext cx="1794418" cy="1011935"/>
          </a:xfrm>
          <a:prstGeom prst="rightArrow">
            <a:avLst/>
          </a:prstGeom>
          <a:solidFill>
            <a:srgbClr val="AC75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Workday Begins</a:t>
            </a:r>
          </a:p>
        </p:txBody>
      </p:sp>
      <p:sp>
        <p:nvSpPr>
          <p:cNvPr id="12" name="Arrow: Right 11">
            <a:extLst>
              <a:ext uri="{FF2B5EF4-FFF2-40B4-BE49-F238E27FC236}">
                <a16:creationId xmlns:a16="http://schemas.microsoft.com/office/drawing/2014/main" id="{6F581980-FB5C-B0A9-E0ED-D09EB1B0C8C5}"/>
              </a:ext>
            </a:extLst>
          </p:cNvPr>
          <p:cNvSpPr/>
          <p:nvPr/>
        </p:nvSpPr>
        <p:spPr>
          <a:xfrm>
            <a:off x="216042" y="4023742"/>
            <a:ext cx="1794418" cy="1011935"/>
          </a:xfrm>
          <a:prstGeom prst="rightArrow">
            <a:avLst/>
          </a:prstGeom>
          <a:solidFill>
            <a:srgbClr val="24D8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Dolphin mealtimes</a:t>
            </a:r>
          </a:p>
        </p:txBody>
      </p:sp>
      <p:sp>
        <p:nvSpPr>
          <p:cNvPr id="13" name="Arrow: Right 12">
            <a:extLst>
              <a:ext uri="{FF2B5EF4-FFF2-40B4-BE49-F238E27FC236}">
                <a16:creationId xmlns:a16="http://schemas.microsoft.com/office/drawing/2014/main" id="{3C7A553F-279F-47A5-7A42-FDA757103C3D}"/>
              </a:ext>
            </a:extLst>
          </p:cNvPr>
          <p:cNvSpPr/>
          <p:nvPr/>
        </p:nvSpPr>
        <p:spPr>
          <a:xfrm>
            <a:off x="272849" y="5521344"/>
            <a:ext cx="1794418" cy="1011935"/>
          </a:xfrm>
          <a:prstGeom prst="rightArrow">
            <a:avLst/>
          </a:prstGeom>
          <a:solidFill>
            <a:srgbClr val="FF66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Second Creative Wave</a:t>
            </a:r>
          </a:p>
        </p:txBody>
      </p:sp>
      <p:sp>
        <p:nvSpPr>
          <p:cNvPr id="14" name="Arrow: Right 13">
            <a:extLst>
              <a:ext uri="{FF2B5EF4-FFF2-40B4-BE49-F238E27FC236}">
                <a16:creationId xmlns:a16="http://schemas.microsoft.com/office/drawing/2014/main" id="{6AB09AEF-4243-1BB9-F6AF-941607C565D6}"/>
              </a:ext>
            </a:extLst>
          </p:cNvPr>
          <p:cNvSpPr/>
          <p:nvPr/>
        </p:nvSpPr>
        <p:spPr>
          <a:xfrm>
            <a:off x="216042" y="2834258"/>
            <a:ext cx="1794418" cy="1011935"/>
          </a:xfrm>
          <a:prstGeom prst="rightArrow">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Niksen/Flow</a:t>
            </a:r>
          </a:p>
        </p:txBody>
      </p:sp>
      <p:sp>
        <p:nvSpPr>
          <p:cNvPr id="15" name="TextBox 14">
            <a:extLst>
              <a:ext uri="{FF2B5EF4-FFF2-40B4-BE49-F238E27FC236}">
                <a16:creationId xmlns:a16="http://schemas.microsoft.com/office/drawing/2014/main" id="{7CA6D1CD-3713-301E-95DC-570873451818}"/>
              </a:ext>
            </a:extLst>
          </p:cNvPr>
          <p:cNvSpPr txBox="1"/>
          <p:nvPr/>
        </p:nvSpPr>
        <p:spPr>
          <a:xfrm>
            <a:off x="7020881" y="1180112"/>
            <a:ext cx="4259839" cy="338554"/>
          </a:xfrm>
          <a:prstGeom prst="rect">
            <a:avLst/>
          </a:prstGeom>
          <a:noFill/>
        </p:spPr>
        <p:txBody>
          <a:bodyPr wrap="square" rtlCol="0">
            <a:spAutoFit/>
          </a:bodyPr>
          <a:lstStyle/>
          <a:p>
            <a:r>
              <a:rPr lang="en-US" sz="1600" dirty="0"/>
              <a:t>18 hr. day broken into 15-minute increments</a:t>
            </a:r>
          </a:p>
        </p:txBody>
      </p:sp>
    </p:spTree>
    <p:extLst>
      <p:ext uri="{BB962C8B-B14F-4D97-AF65-F5344CB8AC3E}">
        <p14:creationId xmlns:p14="http://schemas.microsoft.com/office/powerpoint/2010/main" val="156585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94605" y="266700"/>
            <a:ext cx="7840044" cy="723900"/>
          </a:xfrm>
        </p:spPr>
        <p:txBody>
          <a:bodyPr>
            <a:noAutofit/>
          </a:bodyPr>
          <a:lstStyle/>
          <a:p>
            <a:r>
              <a:rPr lang="en-US" sz="3600" dirty="0">
                <a:latin typeface="Algerian" panose="04020705040A02060702" pitchFamily="82" charset="0"/>
              </a:rPr>
              <a:t>Finding the Ideal Time to Write</a:t>
            </a:r>
          </a:p>
        </p:txBody>
      </p:sp>
      <p:pic>
        <p:nvPicPr>
          <p:cNvPr id="6" name="Picture Placeholder 5" descr="A person sitting at a desk&#10;&#10;Description automatically generated">
            <a:extLst>
              <a:ext uri="{FF2B5EF4-FFF2-40B4-BE49-F238E27FC236}">
                <a16:creationId xmlns:a16="http://schemas.microsoft.com/office/drawing/2014/main" id="{8C42E898-6406-144F-4FF9-35522670C33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6095" r="26095"/>
          <a:stretch>
            <a:fillRect/>
          </a:stretch>
        </p:blipFill>
        <p:spPr>
          <a:xfrm>
            <a:off x="8290593" y="552450"/>
            <a:ext cx="3606802" cy="5026038"/>
          </a:xfrm>
          <a:prstGeom prst="rect">
            <a:avLst/>
          </a:prstGeom>
          <a:ln w="88900" cap="sq" cmpd="thickThin">
            <a:solidFill>
              <a:srgbClr val="000000"/>
            </a:solidFill>
            <a:prstDash val="solid"/>
            <a:miter lim="800000"/>
          </a:ln>
          <a:effectLst>
            <a:innerShdw blurRad="76200">
              <a:srgbClr val="000000"/>
            </a:innerShdw>
          </a:effectLst>
        </p:spPr>
      </p:pic>
      <p:sp>
        <p:nvSpPr>
          <p:cNvPr id="3" name="Content Placeholder"/>
          <p:cNvSpPr>
            <a:spLocks noGrp="1"/>
          </p:cNvSpPr>
          <p:nvPr>
            <p:ph type="body" sz="half" idx="2"/>
          </p:nvPr>
        </p:nvSpPr>
        <p:spPr>
          <a:xfrm>
            <a:off x="374350" y="1200150"/>
            <a:ext cx="7436150" cy="5105400"/>
          </a:xfrm>
        </p:spPr>
        <p:txBody>
          <a:bodyPr>
            <a:noAutofit/>
          </a:bodyPr>
          <a:lstStyle/>
          <a:p>
            <a:pPr marL="0" marR="0" indent="457200">
              <a:lnSpc>
                <a:spcPct val="150000"/>
              </a:lnSpc>
              <a:spcBef>
                <a:spcPts val="0"/>
              </a:spcBef>
              <a:spcAft>
                <a:spcPts val="800"/>
              </a:spcAft>
            </a:pPr>
            <a:r>
              <a:rPr lang="en-US" sz="1600" b="1" kern="100" dirty="0">
                <a:effectLst/>
                <a:latin typeface="Book Antiqua" panose="02040602050305030304" pitchFamily="18" charset="0"/>
                <a:ea typeface="Aptos" panose="020B0004020202020204" pitchFamily="34" charset="0"/>
                <a:cs typeface="Times New Roman" panose="02020603050405020304" pitchFamily="18" charset="0"/>
              </a:rPr>
              <a:t>Techniques for Identifying Ideal Writing Time: </a:t>
            </a:r>
            <a:r>
              <a:rPr lang="en-US" sz="1600" kern="100" dirty="0">
                <a:effectLst/>
                <a:latin typeface="Book Antiqua" panose="02040602050305030304" pitchFamily="18" charset="0"/>
                <a:ea typeface="Aptos" panose="020B0004020202020204" pitchFamily="34" charset="0"/>
                <a:cs typeface="Times New Roman" panose="02020603050405020304" pitchFamily="18" charset="0"/>
              </a:rPr>
              <a:t>Based on personal preferences and commitments. Experiment with different writing schedules and pay attention to when they feel most alert, creative, and productive. </a:t>
            </a:r>
            <a:r>
              <a:rPr lang="en-US" sz="1600" i="1" kern="100" dirty="0">
                <a:effectLst/>
                <a:latin typeface="Book Antiqua" panose="02040602050305030304" pitchFamily="18" charset="0"/>
                <a:ea typeface="Aptos" panose="020B0004020202020204" pitchFamily="34" charset="0"/>
                <a:cs typeface="Times New Roman" panose="02020603050405020304" pitchFamily="18" charset="0"/>
              </a:rPr>
              <a:t>Hint:</a:t>
            </a:r>
            <a:r>
              <a:rPr lang="en-US" sz="1600" kern="100" dirty="0">
                <a:effectLst/>
                <a:latin typeface="Book Antiqua" panose="02040602050305030304" pitchFamily="18" charset="0"/>
                <a:ea typeface="Aptos" panose="020B0004020202020204" pitchFamily="34" charset="0"/>
                <a:cs typeface="Times New Roman" panose="02020603050405020304" pitchFamily="18" charset="0"/>
              </a:rPr>
              <a:t> Start with suggestions tailored to your chronotype.</a:t>
            </a:r>
          </a:p>
          <a:p>
            <a:pPr marL="0" marR="0" indent="457200">
              <a:lnSpc>
                <a:spcPct val="150000"/>
              </a:lnSpc>
              <a:spcBef>
                <a:spcPts val="0"/>
              </a:spcBef>
              <a:spcAft>
                <a:spcPts val="800"/>
              </a:spcAft>
            </a:pPr>
            <a:r>
              <a:rPr lang="en-US" sz="1600" b="1" kern="100" dirty="0">
                <a:effectLst/>
                <a:latin typeface="Book Antiqua" panose="02040602050305030304" pitchFamily="18" charset="0"/>
                <a:ea typeface="Aptos" panose="020B0004020202020204" pitchFamily="34" charset="0"/>
                <a:cs typeface="Times New Roman" panose="02020603050405020304" pitchFamily="18" charset="0"/>
              </a:rPr>
              <a:t>Encouragement for Experimentation: </a:t>
            </a:r>
            <a:r>
              <a:rPr lang="en-US" sz="1600" kern="100" dirty="0">
                <a:effectLst/>
                <a:latin typeface="Book Antiqua" panose="02040602050305030304" pitchFamily="18" charset="0"/>
                <a:ea typeface="Aptos" panose="020B0004020202020204" pitchFamily="34" charset="0"/>
                <a:cs typeface="Times New Roman" panose="02020603050405020304" pitchFamily="18" charset="0"/>
              </a:rPr>
              <a:t>View finding the ideal writing time as an ongoing experiment with different schedules and routines to find the optimal time for creative work rather than a fixed formula. </a:t>
            </a:r>
            <a:r>
              <a:rPr lang="en-US" sz="1600" kern="100" dirty="0">
                <a:latin typeface="Book Antiqua" panose="02040602050305030304" pitchFamily="18" charset="0"/>
                <a:ea typeface="Aptos" panose="020B0004020202020204" pitchFamily="34" charset="0"/>
                <a:cs typeface="Times New Roman" panose="02020603050405020304" pitchFamily="18" charset="0"/>
              </a:rPr>
              <a:t>It’s about</a:t>
            </a:r>
            <a:r>
              <a:rPr lang="en-US" sz="1600" kern="100" dirty="0">
                <a:effectLst/>
                <a:latin typeface="Book Antiqua" panose="02040602050305030304" pitchFamily="18" charset="0"/>
                <a:ea typeface="Aptos" panose="020B0004020202020204" pitchFamily="34" charset="0"/>
                <a:cs typeface="Times New Roman" panose="02020603050405020304" pitchFamily="18" charset="0"/>
              </a:rPr>
              <a:t> self-discovery and self-awareness in refining writing habits and maximizing productivity over time.</a:t>
            </a:r>
          </a:p>
          <a:p>
            <a:pPr marL="0" marR="0" indent="457200">
              <a:lnSpc>
                <a:spcPct val="150000"/>
              </a:lnSpc>
              <a:spcBef>
                <a:spcPts val="0"/>
              </a:spcBef>
              <a:spcAft>
                <a:spcPts val="800"/>
              </a:spcAft>
            </a:pPr>
            <a:r>
              <a:rPr lang="en-US" sz="1600" b="1" kern="100" dirty="0">
                <a:effectLst/>
                <a:latin typeface="Book Antiqua" panose="02040602050305030304" pitchFamily="18" charset="0"/>
                <a:ea typeface="Aptos" panose="020B0004020202020204" pitchFamily="34" charset="0"/>
                <a:cs typeface="Times New Roman" panose="02020603050405020304" pitchFamily="18" charset="0"/>
              </a:rPr>
              <a:t>Importance of Flexibility: </a:t>
            </a:r>
            <a:r>
              <a:rPr lang="en-US" sz="1600" kern="100" dirty="0">
                <a:effectLst/>
                <a:latin typeface="Book Antiqua" panose="02040602050305030304" pitchFamily="18" charset="0"/>
                <a:ea typeface="Aptos" panose="020B0004020202020204" pitchFamily="34" charset="0"/>
                <a:cs typeface="Times New Roman" panose="02020603050405020304" pitchFamily="18" charset="0"/>
              </a:rPr>
              <a:t>Adapting writing schedules to changing circumstances and priorities is a must! Encourage writers to be open to adjusting their routines and routines to accommodate fluctuations in energy levels and external factors</a:t>
            </a:r>
            <a:endParaRPr lang="en-US" sz="1600" dirty="0">
              <a:latin typeface="Book Antiqua" panose="02040602050305030304" pitchFamily="18" charset="0"/>
            </a:endParaRPr>
          </a:p>
        </p:txBody>
      </p:sp>
      <p:sp>
        <p:nvSpPr>
          <p:cNvPr id="9" name="TextBox 8">
            <a:extLst>
              <a:ext uri="{FF2B5EF4-FFF2-40B4-BE49-F238E27FC236}">
                <a16:creationId xmlns:a16="http://schemas.microsoft.com/office/drawing/2014/main" id="{F76467F0-43AE-C47A-09D9-BEF6BEDDC6E1}"/>
              </a:ext>
            </a:extLst>
          </p:cNvPr>
          <p:cNvSpPr txBox="1"/>
          <p:nvPr/>
        </p:nvSpPr>
        <p:spPr>
          <a:xfrm>
            <a:off x="7963386" y="5782330"/>
            <a:ext cx="4108817" cy="954107"/>
          </a:xfrm>
          <a:prstGeom prst="rect">
            <a:avLst/>
          </a:prstGeom>
          <a:noFill/>
        </p:spPr>
        <p:txBody>
          <a:bodyPr wrap="none" rtlCol="0">
            <a:spAutoFit/>
          </a:bodyPr>
          <a:lstStyle/>
          <a:p>
            <a:pPr lvl="0" algn="ctr"/>
            <a:r>
              <a:rPr lang="en-US" sz="2800" dirty="0">
                <a:latin typeface="Gabriola" panose="04040605051002020D02" pitchFamily="82" charset="0"/>
              </a:rPr>
              <a:t>“Write or do nothing!” Neil </a:t>
            </a:r>
            <a:r>
              <a:rPr lang="en-US" sz="2800" dirty="0" err="1">
                <a:latin typeface="Gabriola" panose="04040605051002020D02" pitchFamily="82" charset="0"/>
              </a:rPr>
              <a:t>Gaiman</a:t>
            </a:r>
            <a:endParaRPr lang="en-US" sz="2800" dirty="0">
              <a:latin typeface="Gabriola" panose="04040605051002020D02" pitchFamily="82" charset="0"/>
            </a:endParaRPr>
          </a:p>
          <a:p>
            <a:pPr lvl="0" algn="ctr"/>
            <a:r>
              <a:rPr lang="en-US" sz="2800" dirty="0">
                <a:latin typeface="Gabriola" panose="04040605051002020D02" pitchFamily="82" charset="0"/>
              </a:rPr>
              <a:t>Master of Niksen &amp; Flow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3A10-38FC-4802-DD7A-8C8077960113}"/>
              </a:ext>
            </a:extLst>
          </p:cNvPr>
          <p:cNvSpPr>
            <a:spLocks noGrp="1"/>
          </p:cNvSpPr>
          <p:nvPr>
            <p:ph type="title"/>
          </p:nvPr>
        </p:nvSpPr>
        <p:spPr>
          <a:xfrm>
            <a:off x="685800" y="409575"/>
            <a:ext cx="6164653" cy="800100"/>
          </a:xfrm>
        </p:spPr>
        <p:txBody>
          <a:bodyPr/>
          <a:lstStyle/>
          <a:p>
            <a:r>
              <a:rPr lang="en-US" dirty="0">
                <a:latin typeface="Algerian" panose="04020705040A02060702" pitchFamily="82" charset="0"/>
              </a:rPr>
              <a:t>Overcoming time-wasting habits</a:t>
            </a:r>
          </a:p>
        </p:txBody>
      </p:sp>
      <p:pic>
        <p:nvPicPr>
          <p:cNvPr id="6" name="Picture Placeholder 5" descr="A person sitting at a desk looking at her phone&#10;&#10;Description automatically generated">
            <a:extLst>
              <a:ext uri="{FF2B5EF4-FFF2-40B4-BE49-F238E27FC236}">
                <a16:creationId xmlns:a16="http://schemas.microsoft.com/office/drawing/2014/main" id="{65D8EF6D-1CB3-7793-46DE-088B6C2C200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4115" r="14115"/>
          <a:stretch>
            <a:fillRect/>
          </a:stretch>
        </p:blipFill>
        <p:spPr>
          <a:xfrm>
            <a:off x="8498278" y="252813"/>
            <a:ext cx="3280974" cy="4572000"/>
          </a:xfrm>
        </p:spPr>
      </p:pic>
      <p:sp>
        <p:nvSpPr>
          <p:cNvPr id="4" name="Text Placeholder 3">
            <a:extLst>
              <a:ext uri="{FF2B5EF4-FFF2-40B4-BE49-F238E27FC236}">
                <a16:creationId xmlns:a16="http://schemas.microsoft.com/office/drawing/2014/main" id="{844016DE-1B6B-5DFB-B60E-4560DA1B18AA}"/>
              </a:ext>
            </a:extLst>
          </p:cNvPr>
          <p:cNvSpPr>
            <a:spLocks noGrp="1"/>
          </p:cNvSpPr>
          <p:nvPr>
            <p:ph type="body" sz="half" idx="2"/>
          </p:nvPr>
        </p:nvSpPr>
        <p:spPr>
          <a:xfrm>
            <a:off x="342899" y="1323975"/>
            <a:ext cx="6896101" cy="4371975"/>
          </a:xfrm>
        </p:spPr>
        <p:txBody>
          <a:bodyPr>
            <a:noAutofit/>
          </a:bodyPr>
          <a:lstStyle/>
          <a:p>
            <a:pPr marL="571500" marR="0" indent="-571500">
              <a:lnSpc>
                <a:spcPct val="200000"/>
              </a:lnSpc>
              <a:spcBef>
                <a:spcPts val="0"/>
              </a:spcBef>
              <a:spcAft>
                <a:spcPts val="800"/>
              </a:spcAft>
              <a:buFont typeface="Arial" panose="020B0604020202020204" pitchFamily="34" charset="0"/>
              <a:buChar char="•"/>
            </a:pPr>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Identification of Common Time-Wasting Habits: S</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uch as procrastination, analysis paralysis, multitasking, and excessive perfectionism. Identify your own time-wasting behaviors and recognize the impact they have on your creative output.</a:t>
            </a:r>
          </a:p>
          <a:p>
            <a:pPr marL="571500" marR="0" indent="-571500">
              <a:lnSpc>
                <a:spcPct val="200000"/>
              </a:lnSpc>
              <a:spcBef>
                <a:spcPts val="0"/>
              </a:spcBef>
              <a:spcAft>
                <a:spcPts val="800"/>
              </a:spcAft>
              <a:buFont typeface="Arial" panose="020B0604020202020204" pitchFamily="34" charset="0"/>
              <a:buChar char="•"/>
            </a:pPr>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Strategies for Breaking Free: </a:t>
            </a:r>
            <a:r>
              <a:rPr lang="en-US" sz="1300" kern="100" dirty="0">
                <a:latin typeface="Book Antiqua" panose="02040602050305030304" pitchFamily="18" charset="0"/>
                <a:ea typeface="Aptos" panose="020B0004020202020204" pitchFamily="34" charset="0"/>
                <a:cs typeface="Times New Roman" panose="02020603050405020304" pitchFamily="18" charset="0"/>
              </a:rPr>
              <a:t>S</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et deadlines, break tasks into smaller steps, delegate tasks that can be outsourced or automated, and practicing mindfulness to stay present and focused.</a:t>
            </a:r>
          </a:p>
          <a:p>
            <a:pPr marL="571500" marR="0" indent="-571500">
              <a:lnSpc>
                <a:spcPct val="200000"/>
              </a:lnSpc>
              <a:spcBef>
                <a:spcPts val="0"/>
              </a:spcBef>
              <a:spcAft>
                <a:spcPts val="800"/>
              </a:spcAft>
              <a:buFont typeface="Arial" panose="020B0604020202020204" pitchFamily="34" charset="0"/>
              <a:buChar char="•"/>
            </a:pPr>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Cultivating Self-Awareness and Resilience: </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Stay focused on writing goals. </a:t>
            </a:r>
            <a:r>
              <a:rPr lang="en-US" sz="1300" kern="100" dirty="0">
                <a:latin typeface="Book Antiqua" panose="02040602050305030304" pitchFamily="18" charset="0"/>
                <a:ea typeface="Aptos" panose="020B0004020202020204" pitchFamily="34" charset="0"/>
                <a:cs typeface="Times New Roman" panose="02020603050405020304" pitchFamily="18" charset="0"/>
              </a:rPr>
              <a:t>P</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ractice self-compassion and celebrate small victories as you work towards improving your time management skills.</a:t>
            </a:r>
          </a:p>
        </p:txBody>
      </p:sp>
      <p:pic>
        <p:nvPicPr>
          <p:cNvPr id="13314" name="Picture 2" descr="Procrastination Memes For Anyone Who Should Definitely Be ...">
            <a:extLst>
              <a:ext uri="{FF2B5EF4-FFF2-40B4-BE49-F238E27FC236}">
                <a16:creationId xmlns:a16="http://schemas.microsoft.com/office/drawing/2014/main" id="{2C2864AE-B5DD-FB88-F2F6-68B30A793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5397" y="4981575"/>
            <a:ext cx="1680739" cy="1623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6" name="Picture 4" descr="Brady Neal on X: &quot;Anyone else experience analysis paralysis ...">
            <a:extLst>
              <a:ext uri="{FF2B5EF4-FFF2-40B4-BE49-F238E27FC236}">
                <a16:creationId xmlns:a16="http://schemas.microsoft.com/office/drawing/2014/main" id="{4A6917BF-EE08-096D-9191-2A509D1F5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9029" y="4056849"/>
            <a:ext cx="2171129" cy="2495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7B5F87-56E6-622B-6ECC-E194072B4FD5}"/>
              </a:ext>
            </a:extLst>
          </p:cNvPr>
          <p:cNvSpPr txBox="1"/>
          <p:nvPr/>
        </p:nvSpPr>
        <p:spPr>
          <a:xfrm>
            <a:off x="166581" y="5316327"/>
            <a:ext cx="7248735" cy="954107"/>
          </a:xfrm>
          <a:prstGeom prst="rect">
            <a:avLst/>
          </a:prstGeom>
          <a:noFill/>
        </p:spPr>
        <p:txBody>
          <a:bodyPr wrap="square" rtlCol="0">
            <a:spAutoFit/>
          </a:bodyPr>
          <a:lstStyle/>
          <a:p>
            <a:r>
              <a:rPr lang="en-US" sz="2800" b="1" dirty="0">
                <a:solidFill>
                  <a:srgbClr val="B43967"/>
                </a:solidFill>
                <a:latin typeface="Gabriola" panose="04040605051002020D02" pitchFamily="82" charset="0"/>
              </a:rPr>
              <a:t>“I’m a recovering perfectionist and an aspiring ‘good-</a:t>
            </a:r>
            <a:r>
              <a:rPr lang="en-US" sz="2800" b="1" dirty="0" err="1">
                <a:solidFill>
                  <a:srgbClr val="B43967"/>
                </a:solidFill>
                <a:latin typeface="Gabriola" panose="04040605051002020D02" pitchFamily="82" charset="0"/>
              </a:rPr>
              <a:t>enoughist</a:t>
            </a:r>
            <a:r>
              <a:rPr lang="en-US" sz="2800" b="1" dirty="0">
                <a:solidFill>
                  <a:srgbClr val="B43967"/>
                </a:solidFill>
                <a:latin typeface="Gabriola" panose="04040605051002020D02" pitchFamily="82" charset="0"/>
              </a:rPr>
              <a:t>.” </a:t>
            </a:r>
          </a:p>
          <a:p>
            <a:r>
              <a:rPr lang="en-US" sz="2800" b="1" i="0" dirty="0">
                <a:solidFill>
                  <a:srgbClr val="B43967"/>
                </a:solidFill>
                <a:effectLst/>
                <a:latin typeface="Gabriola" panose="04040605051002020D02" pitchFamily="82" charset="0"/>
              </a:rPr>
              <a:t>                                          Brené Brown, </a:t>
            </a:r>
            <a:r>
              <a:rPr lang="en-US" sz="2800" b="1" i="1" dirty="0">
                <a:solidFill>
                  <a:srgbClr val="B43967"/>
                </a:solidFill>
                <a:effectLst/>
                <a:latin typeface="Gabriola" panose="04040605051002020D02" pitchFamily="82" charset="0"/>
              </a:rPr>
              <a:t>The Gifts of Imperfection </a:t>
            </a:r>
            <a:endParaRPr lang="en-US" sz="2800" b="1" i="1" dirty="0">
              <a:solidFill>
                <a:srgbClr val="B43967"/>
              </a:solidFill>
              <a:latin typeface="Gabriola" panose="04040605051002020D02" pitchFamily="82" charset="0"/>
            </a:endParaRPr>
          </a:p>
        </p:txBody>
      </p:sp>
    </p:spTree>
    <p:extLst>
      <p:ext uri="{BB962C8B-B14F-4D97-AF65-F5344CB8AC3E}">
        <p14:creationId xmlns:p14="http://schemas.microsoft.com/office/powerpoint/2010/main" val="3895304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3A10-38FC-4802-DD7A-8C8077960113}"/>
              </a:ext>
            </a:extLst>
          </p:cNvPr>
          <p:cNvSpPr>
            <a:spLocks noGrp="1"/>
          </p:cNvSpPr>
          <p:nvPr>
            <p:ph type="title"/>
          </p:nvPr>
        </p:nvSpPr>
        <p:spPr>
          <a:xfrm>
            <a:off x="328407" y="662278"/>
            <a:ext cx="6519923" cy="1566282"/>
          </a:xfrm>
        </p:spPr>
        <p:txBody>
          <a:bodyPr>
            <a:noAutofit/>
          </a:bodyPr>
          <a:lstStyle/>
          <a:p>
            <a:r>
              <a:rPr lang="en-US" sz="4400" dirty="0">
                <a:latin typeface="Algerian" panose="04020705040A02060702" pitchFamily="82" charset="0"/>
              </a:rPr>
              <a:t>Embracing a balanced approach to time management</a:t>
            </a:r>
          </a:p>
        </p:txBody>
      </p:sp>
      <p:pic>
        <p:nvPicPr>
          <p:cNvPr id="6" name="Picture Placeholder 5" descr="A person sitting in a lotus position with a vase in front of her&#10;&#10;Description automatically generated">
            <a:extLst>
              <a:ext uri="{FF2B5EF4-FFF2-40B4-BE49-F238E27FC236}">
                <a16:creationId xmlns:a16="http://schemas.microsoft.com/office/drawing/2014/main" id="{B9E0D6D6-A708-8E6C-7DD5-9EF332F0189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4115" r="14115"/>
          <a:stretch>
            <a:fillRect/>
          </a:stretch>
        </p:blipFill>
        <p:spPr>
          <a:xfrm>
            <a:off x="8307388" y="1143000"/>
            <a:ext cx="3281362" cy="4572000"/>
          </a:xfrm>
        </p:spPr>
      </p:pic>
      <p:sp>
        <p:nvSpPr>
          <p:cNvPr id="4" name="Text Placeholder 3">
            <a:extLst>
              <a:ext uri="{FF2B5EF4-FFF2-40B4-BE49-F238E27FC236}">
                <a16:creationId xmlns:a16="http://schemas.microsoft.com/office/drawing/2014/main" id="{844016DE-1B6B-5DFB-B60E-4560DA1B18AA}"/>
              </a:ext>
            </a:extLst>
          </p:cNvPr>
          <p:cNvSpPr>
            <a:spLocks noGrp="1"/>
          </p:cNvSpPr>
          <p:nvPr>
            <p:ph type="body" sz="half" idx="2"/>
          </p:nvPr>
        </p:nvSpPr>
        <p:spPr>
          <a:xfrm>
            <a:off x="336550" y="2305050"/>
            <a:ext cx="7096125" cy="4067175"/>
          </a:xfrm>
        </p:spPr>
        <p:txBody>
          <a:bodyPr>
            <a:noAutofit/>
          </a:bodyPr>
          <a:lstStyle/>
          <a:p>
            <a:pPr marL="0" marR="0" indent="457200">
              <a:lnSpc>
                <a:spcPct val="200000"/>
              </a:lnSpc>
              <a:spcBef>
                <a:spcPts val="0"/>
              </a:spcBef>
              <a:spcAft>
                <a:spcPts val="800"/>
              </a:spcAft>
            </a:pPr>
            <a:r>
              <a:rPr lang="en-US" sz="1400" b="1" kern="100" dirty="0">
                <a:effectLst/>
                <a:latin typeface="Book Antiqua" panose="02040602050305030304" pitchFamily="18" charset="0"/>
                <a:ea typeface="Aptos" panose="020B0004020202020204" pitchFamily="34" charset="0"/>
                <a:cs typeface="Times New Roman" panose="02020603050405020304" pitchFamily="18" charset="0"/>
              </a:rPr>
              <a:t>Importance of Balance: </a:t>
            </a:r>
            <a:r>
              <a:rPr lang="en-US" sz="1400" kern="100" dirty="0">
                <a:effectLst/>
                <a:latin typeface="Book Antiqua" panose="02040602050305030304" pitchFamily="18" charset="0"/>
                <a:ea typeface="Aptos" panose="020B0004020202020204" pitchFamily="34" charset="0"/>
                <a:cs typeface="Times New Roman" panose="02020603050405020304" pitchFamily="18" charset="0"/>
              </a:rPr>
              <a:t>Avoid the dangers of overworking and burning out. Prioritize rest and relaxation to maintain creative energy and motivation. Use the </a:t>
            </a:r>
            <a:r>
              <a:rPr lang="en-US" sz="1400" b="1" kern="100" dirty="0">
                <a:effectLst/>
                <a:latin typeface="Book Antiqua" panose="02040602050305030304" pitchFamily="18" charset="0"/>
                <a:ea typeface="Aptos" panose="020B0004020202020204" pitchFamily="34" charset="0"/>
                <a:cs typeface="Times New Roman" panose="02020603050405020304" pitchFamily="18" charset="0"/>
              </a:rPr>
              <a:t>“</a:t>
            </a:r>
            <a:r>
              <a:rPr lang="en-US" sz="1400" b="1" i="1" kern="100" dirty="0">
                <a:effectLst/>
                <a:latin typeface="Book Antiqua" panose="02040602050305030304" pitchFamily="18" charset="0"/>
                <a:ea typeface="Aptos" panose="020B0004020202020204" pitchFamily="34" charset="0"/>
                <a:cs typeface="Times New Roman" panose="02020603050405020304" pitchFamily="18" charset="0"/>
              </a:rPr>
              <a:t>80/20 rule</a:t>
            </a:r>
            <a:r>
              <a:rPr lang="en-US" sz="1400" b="1" kern="100" dirty="0">
                <a:effectLst/>
                <a:latin typeface="Book Antiqua" panose="02040602050305030304" pitchFamily="18" charset="0"/>
                <a:ea typeface="Aptos" panose="020B0004020202020204" pitchFamily="34" charset="0"/>
                <a:cs typeface="Times New Roman" panose="02020603050405020304" pitchFamily="18" charset="0"/>
              </a:rPr>
              <a:t>” </a:t>
            </a:r>
            <a:r>
              <a:rPr lang="en-US" sz="1400" kern="100" dirty="0">
                <a:effectLst/>
                <a:latin typeface="Book Antiqua" panose="02040602050305030304" pitchFamily="18" charset="0"/>
                <a:ea typeface="Aptos" panose="020B0004020202020204" pitchFamily="34" charset="0"/>
                <a:cs typeface="Times New Roman" panose="02020603050405020304" pitchFamily="18" charset="0"/>
              </a:rPr>
              <a:t>- 80% essential tasks, 20% leisure and self-care activities.</a:t>
            </a:r>
          </a:p>
          <a:p>
            <a:pPr indent="457200">
              <a:lnSpc>
                <a:spcPct val="200000"/>
              </a:lnSpc>
              <a:spcAft>
                <a:spcPts val="800"/>
              </a:spcAft>
            </a:pPr>
            <a:r>
              <a:rPr lang="en-US" sz="1400" b="1" kern="100" dirty="0">
                <a:effectLst/>
                <a:latin typeface="Book Antiqua" panose="02040602050305030304" pitchFamily="18" charset="0"/>
                <a:ea typeface="Aptos" panose="020B0004020202020204" pitchFamily="34" charset="0"/>
                <a:cs typeface="Times New Roman" panose="02020603050405020304" pitchFamily="18" charset="0"/>
              </a:rPr>
              <a:t>Embrace Imperfection: </a:t>
            </a:r>
            <a:r>
              <a:rPr lang="en-US" sz="1400" kern="100" dirty="0">
                <a:effectLst/>
                <a:latin typeface="Book Antiqua" panose="02040602050305030304" pitchFamily="18" charset="0"/>
                <a:ea typeface="Aptos" panose="020B0004020202020204" pitchFamily="34" charset="0"/>
                <a:cs typeface="Times New Roman" panose="02020603050405020304" pitchFamily="18" charset="0"/>
              </a:rPr>
              <a:t>Prioritize progress over perfection in your writing and time management efforts. </a:t>
            </a:r>
            <a:r>
              <a:rPr lang="en-US" sz="1400" kern="100" dirty="0">
                <a:latin typeface="Book Antiqua" panose="02040602050305030304" pitchFamily="18" charset="0"/>
                <a:ea typeface="Aptos" panose="020B0004020202020204" pitchFamily="34" charset="0"/>
                <a:cs typeface="Times New Roman" panose="02020603050405020304" pitchFamily="18" charset="0"/>
              </a:rPr>
              <a:t>L</a:t>
            </a:r>
            <a:r>
              <a:rPr lang="en-US" sz="1400" kern="100" dirty="0">
                <a:effectLst/>
                <a:latin typeface="Book Antiqua" panose="02040602050305030304" pitchFamily="18" charset="0"/>
                <a:ea typeface="Aptos" panose="020B0004020202020204" pitchFamily="34" charset="0"/>
                <a:cs typeface="Times New Roman" panose="02020603050405020304" pitchFamily="18" charset="0"/>
              </a:rPr>
              <a:t>et go of unrealistic expectations and focus on continual growth and learning in the pursuit of productivity and creativity, cultivate self-compassion, growth-mindset, and acceptance. This is your </a:t>
            </a:r>
            <a:r>
              <a:rPr lang="en-US" sz="1400" b="1" kern="100" dirty="0">
                <a:effectLst/>
                <a:latin typeface="Book Antiqua" panose="02040602050305030304" pitchFamily="18" charset="0"/>
                <a:ea typeface="Aptos" panose="020B0004020202020204" pitchFamily="34" charset="0"/>
                <a:cs typeface="Times New Roman" panose="02020603050405020304" pitchFamily="18" charset="0"/>
              </a:rPr>
              <a:t>‘</a:t>
            </a:r>
            <a:r>
              <a:rPr lang="en-US" sz="1400" b="1" i="1" kern="100" dirty="0">
                <a:effectLst/>
                <a:latin typeface="Book Antiqua" panose="02040602050305030304" pitchFamily="18" charset="0"/>
                <a:ea typeface="Aptos" panose="020B0004020202020204" pitchFamily="34" charset="0"/>
                <a:cs typeface="Times New Roman" panose="02020603050405020304" pitchFamily="18" charset="0"/>
              </a:rPr>
              <a:t>Grit</a:t>
            </a:r>
            <a:r>
              <a:rPr lang="en-US" sz="1400" b="1" kern="100" dirty="0">
                <a:effectLst/>
                <a:latin typeface="Book Antiqua" panose="02040602050305030304" pitchFamily="18" charset="0"/>
                <a:ea typeface="Aptos" panose="020B0004020202020204" pitchFamily="34" charset="0"/>
                <a:cs typeface="Times New Roman" panose="02020603050405020304" pitchFamily="18" charset="0"/>
              </a:rPr>
              <a:t>’</a:t>
            </a:r>
            <a:r>
              <a:rPr lang="en-US" sz="1400" kern="100" dirty="0">
                <a:effectLst/>
                <a:latin typeface="Book Antiqua" panose="02040602050305030304" pitchFamily="18" charset="0"/>
                <a:ea typeface="Aptos" panose="020B0004020202020204" pitchFamily="34" charset="0"/>
                <a:cs typeface="Times New Roman" panose="02020603050405020304" pitchFamily="18" charset="0"/>
              </a:rPr>
              <a:t>!!!</a:t>
            </a:r>
          </a:p>
          <a:p>
            <a:pPr indent="457200">
              <a:lnSpc>
                <a:spcPct val="200000"/>
              </a:lnSpc>
              <a:spcAft>
                <a:spcPts val="800"/>
              </a:spcAft>
            </a:pPr>
            <a:r>
              <a:rPr lang="en-US" sz="1400" b="1" kern="100" dirty="0">
                <a:effectLst/>
                <a:latin typeface="Book Antiqua" panose="02040602050305030304" pitchFamily="18" charset="0"/>
                <a:ea typeface="Aptos" panose="020B0004020202020204" pitchFamily="34" charset="0"/>
                <a:cs typeface="Times New Roman" panose="02020603050405020304" pitchFamily="18" charset="0"/>
              </a:rPr>
              <a:t>Prioritizing Self-Care:</a:t>
            </a:r>
            <a:r>
              <a:rPr lang="en-US" sz="1400" kern="100" dirty="0">
                <a:effectLst/>
                <a:latin typeface="Book Antiqua" panose="02040602050305030304" pitchFamily="18" charset="0"/>
                <a:ea typeface="Aptos" panose="020B0004020202020204" pitchFamily="34" charset="0"/>
                <a:cs typeface="Times New Roman" panose="02020603050405020304" pitchFamily="18" charset="0"/>
              </a:rPr>
              <a:t> Incorporate well-being practices such as meditation, exercise, and leisure activities into writers' daily routines to recharge and rejuvenate. </a:t>
            </a:r>
          </a:p>
        </p:txBody>
      </p:sp>
      <p:pic>
        <p:nvPicPr>
          <p:cNvPr id="10242" name="Picture 2" descr="Kintsugi: The Art Of Precious Scars LifeGate">
            <a:extLst>
              <a:ext uri="{FF2B5EF4-FFF2-40B4-BE49-F238E27FC236}">
                <a16:creationId xmlns:a16="http://schemas.microsoft.com/office/drawing/2014/main" id="{12C532C4-BE6A-EAD4-DBB9-4C42F94E94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tretch/>
        </p:blipFill>
        <p:spPr bwMode="auto">
          <a:xfrm>
            <a:off x="7927973" y="4858910"/>
            <a:ext cx="1751053" cy="13132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E2AEAD-9054-FCF6-11C2-874C9AD1FAB3}"/>
              </a:ext>
            </a:extLst>
          </p:cNvPr>
          <p:cNvSpPr txBox="1"/>
          <p:nvPr/>
        </p:nvSpPr>
        <p:spPr>
          <a:xfrm>
            <a:off x="9715625" y="5712768"/>
            <a:ext cx="2252540" cy="461665"/>
          </a:xfrm>
          <a:prstGeom prst="rect">
            <a:avLst/>
          </a:prstGeom>
          <a:noFill/>
        </p:spPr>
        <p:txBody>
          <a:bodyPr wrap="none" rtlCol="0">
            <a:spAutoFit/>
          </a:bodyPr>
          <a:lstStyle/>
          <a:p>
            <a:r>
              <a:rPr lang="en-US" sz="2400" dirty="0">
                <a:latin typeface="Gabriola" panose="04040605051002020D02" pitchFamily="82" charset="0"/>
              </a:rPr>
              <a:t>Kintsugi &amp; Wabi-Sabi</a:t>
            </a:r>
          </a:p>
        </p:txBody>
      </p:sp>
      <p:pic>
        <p:nvPicPr>
          <p:cNvPr id="9" name="Picture 8" descr="A paint brush with pink flowers on a blue background&#10;&#10;Description automatically generated">
            <a:extLst>
              <a:ext uri="{FF2B5EF4-FFF2-40B4-BE49-F238E27FC236}">
                <a16:creationId xmlns:a16="http://schemas.microsoft.com/office/drawing/2014/main" id="{AB42C8BB-4EF8-BAB8-87CA-5F86C95E5367}"/>
              </a:ext>
            </a:extLst>
          </p:cNvPr>
          <p:cNvPicPr>
            <a:picLocks noChangeAspect="1"/>
          </p:cNvPicPr>
          <p:nvPr/>
        </p:nvPicPr>
        <p:blipFill rotWithShape="1">
          <a:blip r:embed="rId5">
            <a:extLst>
              <a:ext uri="{28A0092B-C50C-407E-A947-70E740481C1C}">
                <a14:useLocalDpi xmlns:a14="http://schemas.microsoft.com/office/drawing/2010/main" val="0"/>
              </a:ext>
            </a:extLst>
          </a:blip>
          <a:srcRect r="7534"/>
          <a:stretch/>
        </p:blipFill>
        <p:spPr>
          <a:xfrm>
            <a:off x="6588045" y="173520"/>
            <a:ext cx="1479629" cy="2055040"/>
          </a:xfrm>
          <a:prstGeom prst="rect">
            <a:avLst/>
          </a:prstGeom>
        </p:spPr>
      </p:pic>
    </p:spTree>
    <p:extLst>
      <p:ext uri="{BB962C8B-B14F-4D97-AF65-F5344CB8AC3E}">
        <p14:creationId xmlns:p14="http://schemas.microsoft.com/office/powerpoint/2010/main" val="1663893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04D858-AA35-7127-1E7B-21F0515EE272}"/>
              </a:ext>
            </a:extLst>
          </p:cNvPr>
          <p:cNvPicPr>
            <a:picLocks noChangeAspect="1"/>
          </p:cNvPicPr>
          <p:nvPr/>
        </p:nvPicPr>
        <p:blipFill>
          <a:blip r:embed="rId2"/>
          <a:stretch>
            <a:fillRect/>
          </a:stretch>
        </p:blipFill>
        <p:spPr>
          <a:xfrm>
            <a:off x="0" y="0"/>
            <a:ext cx="8564481" cy="6858000"/>
          </a:xfrm>
          <a:prstGeom prst="rect">
            <a:avLst/>
          </a:prstGeom>
        </p:spPr>
      </p:pic>
      <p:pic>
        <p:nvPicPr>
          <p:cNvPr id="5124" name="Picture 4" descr="Microsoft OneNote Review (2024): Best Features &amp; Verdict">
            <a:extLst>
              <a:ext uri="{FF2B5EF4-FFF2-40B4-BE49-F238E27FC236}">
                <a16:creationId xmlns:a16="http://schemas.microsoft.com/office/drawing/2014/main" id="{DC3DF94C-B5C3-A429-062A-7EA59FFA0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8964" y="3024880"/>
            <a:ext cx="3640136" cy="33854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FA8C90A-DF08-872C-3798-3F0A6987B97B}"/>
              </a:ext>
            </a:extLst>
          </p:cNvPr>
          <p:cNvSpPr txBox="1"/>
          <p:nvPr/>
        </p:nvSpPr>
        <p:spPr>
          <a:xfrm>
            <a:off x="8835190" y="362654"/>
            <a:ext cx="3137735" cy="2446824"/>
          </a:xfrm>
          <a:prstGeom prst="rect">
            <a:avLst/>
          </a:prstGeom>
          <a:noFill/>
        </p:spPr>
        <p:txBody>
          <a:bodyPr wrap="square" rtlCol="0">
            <a:spAutoFit/>
          </a:bodyPr>
          <a:lstStyle/>
          <a:p>
            <a:r>
              <a:rPr kumimoji="0" lang="en-US" sz="1700" b="0" i="0" u="none" strike="noStrike" kern="0" cap="none" spc="0" normalizeH="0" baseline="0" noProof="0" dirty="0">
                <a:ln>
                  <a:noFill/>
                </a:ln>
                <a:solidFill>
                  <a:prstClr val="white"/>
                </a:solidFill>
                <a:effectLst/>
                <a:uLnTx/>
                <a:uFillTx/>
                <a:latin typeface="Book Antiqua" panose="02040602050305030304" pitchFamily="18" charset="0"/>
                <a:ea typeface="Times New Roman" panose="02020603050405020304" pitchFamily="18" charset="0"/>
                <a:cs typeface="Times New Roman" panose="02020603050405020304" pitchFamily="18" charset="0"/>
              </a:rPr>
              <a:t>Implement a filing system for storing research materials, notes, and drafts related to your writing projects.</a:t>
            </a:r>
            <a:r>
              <a:rPr kumimoji="0" lang="en-US" sz="1700" b="0" i="0" u="none" strike="noStrike" kern="100" cap="none" spc="0" normalizeH="0" baseline="0" noProof="0" dirty="0">
                <a:ln>
                  <a:noFill/>
                </a:ln>
                <a:solidFill>
                  <a:prstClr val="white"/>
                </a:solidFill>
                <a:effectLst/>
                <a:uLnTx/>
                <a:uFillTx/>
                <a:latin typeface="Book Antiqua" panose="02040602050305030304" pitchFamily="18" charset="0"/>
                <a:ea typeface="Times New Roman" panose="02020603050405020304" pitchFamily="18" charset="0"/>
                <a:cs typeface="Times New Roman" panose="02020603050405020304" pitchFamily="18" charset="0"/>
              </a:rPr>
              <a:t> </a:t>
            </a:r>
            <a:r>
              <a:rPr kumimoji="0" lang="en-US" sz="1700" b="0" i="0" u="none" strike="noStrike" kern="0" cap="none" spc="0" normalizeH="0" baseline="0" noProof="0" dirty="0">
                <a:ln>
                  <a:noFill/>
                </a:ln>
                <a:solidFill>
                  <a:prstClr val="white"/>
                </a:solidFill>
                <a:effectLst/>
                <a:uLnTx/>
                <a:uFillTx/>
                <a:latin typeface="Book Antiqua" panose="02040602050305030304" pitchFamily="18" charset="0"/>
                <a:ea typeface="Times New Roman" panose="02020603050405020304" pitchFamily="18" charset="0"/>
                <a:cs typeface="Times New Roman" panose="02020603050405020304" pitchFamily="18" charset="0"/>
              </a:rPr>
              <a:t>Organize your digital files and folders in a logical manner to easily locate documents when needed. I love the heck out of Microsoft OneNote!</a:t>
            </a:r>
            <a:endParaRPr lang="en-US" sz="1700" dirty="0">
              <a:latin typeface="Book Antiqua" panose="02040602050305030304" pitchFamily="18" charset="0"/>
            </a:endParaRPr>
          </a:p>
        </p:txBody>
      </p:sp>
    </p:spTree>
    <p:extLst>
      <p:ext uri="{BB962C8B-B14F-4D97-AF65-F5344CB8AC3E}">
        <p14:creationId xmlns:p14="http://schemas.microsoft.com/office/powerpoint/2010/main" val="2263366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95169EC4-B9C0-9FB7-8B01-9ECE112A983D}"/>
              </a:ext>
            </a:extLst>
          </p:cNvPr>
          <p:cNvPicPr>
            <a:picLocks noChangeAspect="1"/>
          </p:cNvPicPr>
          <p:nvPr/>
        </p:nvPicPr>
        <p:blipFill rotWithShape="1">
          <a:blip r:embed="rId3">
            <a:extLst>
              <a:ext uri="{28A0092B-C50C-407E-A947-70E740481C1C}">
                <a14:useLocalDpi xmlns:a14="http://schemas.microsoft.com/office/drawing/2010/main" val="0"/>
              </a:ext>
            </a:extLst>
          </a:blip>
          <a:srcRect l="13438" r="7150" b="4999"/>
          <a:stretch/>
        </p:blipFill>
        <p:spPr>
          <a:xfrm>
            <a:off x="3938398" y="213923"/>
            <a:ext cx="8005120" cy="5248583"/>
          </a:xfrm>
          <a:prstGeom prst="rect">
            <a:avLst/>
          </a:prstGeom>
        </p:spPr>
      </p:pic>
      <p:sp>
        <p:nvSpPr>
          <p:cNvPr id="4" name="TextBox 3">
            <a:extLst>
              <a:ext uri="{FF2B5EF4-FFF2-40B4-BE49-F238E27FC236}">
                <a16:creationId xmlns:a16="http://schemas.microsoft.com/office/drawing/2014/main" id="{C94E7904-84F9-DCD7-E9EF-6D86CEF67383}"/>
              </a:ext>
            </a:extLst>
          </p:cNvPr>
          <p:cNvSpPr txBox="1"/>
          <p:nvPr/>
        </p:nvSpPr>
        <p:spPr>
          <a:xfrm>
            <a:off x="419960" y="5588208"/>
            <a:ext cx="11523558" cy="923330"/>
          </a:xfrm>
          <a:prstGeom prst="rect">
            <a:avLst/>
          </a:prstGeom>
          <a:noFill/>
        </p:spPr>
        <p:txBody>
          <a:bodyPr wrap="square" rtlCol="0">
            <a:spAutoFit/>
          </a:bodyPr>
          <a:lstStyle/>
          <a:p>
            <a:r>
              <a:rPr lang="en-US" kern="100" dirty="0">
                <a:effectLst/>
                <a:latin typeface="Book Antiqua" panose="02040602050305030304" pitchFamily="18" charset="0"/>
                <a:ea typeface="Aptos" panose="020B0004020202020204" pitchFamily="34" charset="0"/>
                <a:cs typeface="Times New Roman" panose="02020603050405020304" pitchFamily="18" charset="0"/>
              </a:rPr>
              <a:t>The </a:t>
            </a:r>
            <a:r>
              <a:rPr lang="en-US" kern="100" dirty="0">
                <a:solidFill>
                  <a:srgbClr val="C03761"/>
                </a:solidFill>
                <a:effectLst/>
                <a:latin typeface="Book Antiqua" panose="02040602050305030304" pitchFamily="18" charset="0"/>
                <a:ea typeface="Aptos" panose="020B0004020202020204" pitchFamily="34" charset="0"/>
                <a:cs typeface="Times New Roman" panose="02020603050405020304" pitchFamily="18" charset="0"/>
              </a:rPr>
              <a:t>"</a:t>
            </a:r>
            <a:r>
              <a:rPr lang="en-US" b="1" kern="100" dirty="0">
                <a:solidFill>
                  <a:srgbClr val="C03761"/>
                </a:solidFill>
                <a:effectLst/>
                <a:latin typeface="Book Antiqua" panose="02040602050305030304" pitchFamily="18" charset="0"/>
                <a:ea typeface="Aptos" panose="020B0004020202020204" pitchFamily="34" charset="0"/>
                <a:cs typeface="Times New Roman" panose="02020603050405020304" pitchFamily="18" charset="0"/>
              </a:rPr>
              <a:t>work-life balance wheel</a:t>
            </a:r>
            <a:r>
              <a:rPr lang="en-US" kern="100" dirty="0">
                <a:solidFill>
                  <a:srgbClr val="C03761"/>
                </a:solidFill>
                <a:effectLst/>
                <a:latin typeface="Book Antiqua" panose="02040602050305030304" pitchFamily="18" charset="0"/>
                <a:ea typeface="Aptos" panose="020B0004020202020204" pitchFamily="34" charset="0"/>
                <a:cs typeface="Times New Roman" panose="02020603050405020304" pitchFamily="18" charset="0"/>
              </a:rPr>
              <a:t>" </a:t>
            </a:r>
            <a:r>
              <a:rPr lang="en-US" kern="100" dirty="0">
                <a:effectLst/>
                <a:latin typeface="Book Antiqua" panose="02040602050305030304" pitchFamily="18" charset="0"/>
                <a:ea typeface="Aptos" panose="020B0004020202020204" pitchFamily="34" charset="0"/>
                <a:cs typeface="Times New Roman" panose="02020603050405020304" pitchFamily="18" charset="0"/>
              </a:rPr>
              <a:t>helps assess and prioritize different areas of life such as work, family, health, and hobbies. It’s helpful for nurturing each aspect and to prevent burnout and maintain overall well-being.</a:t>
            </a:r>
            <a:endParaRPr lang="en-US" dirty="0">
              <a:latin typeface="Book Antiqua" panose="02040602050305030304" pitchFamily="18" charset="0"/>
            </a:endParaRPr>
          </a:p>
          <a:p>
            <a:endParaRPr lang="en-US" dirty="0"/>
          </a:p>
        </p:txBody>
      </p:sp>
      <p:pic>
        <p:nvPicPr>
          <p:cNvPr id="6" name="Picture 5">
            <a:extLst>
              <a:ext uri="{FF2B5EF4-FFF2-40B4-BE49-F238E27FC236}">
                <a16:creationId xmlns:a16="http://schemas.microsoft.com/office/drawing/2014/main" id="{C13ABA15-9ACA-E3AD-4A2F-3978DB72EC33}"/>
              </a:ext>
            </a:extLst>
          </p:cNvPr>
          <p:cNvPicPr>
            <a:picLocks noChangeAspect="1"/>
          </p:cNvPicPr>
          <p:nvPr/>
        </p:nvPicPr>
        <p:blipFill>
          <a:blip r:embed="rId4"/>
          <a:stretch>
            <a:fillRect/>
          </a:stretch>
        </p:blipFill>
        <p:spPr>
          <a:xfrm>
            <a:off x="419960" y="2238403"/>
            <a:ext cx="3349805" cy="3349805"/>
          </a:xfrm>
          <a:prstGeom prst="rect">
            <a:avLst/>
          </a:prstGeom>
        </p:spPr>
      </p:pic>
      <p:sp>
        <p:nvSpPr>
          <p:cNvPr id="10" name="TextBox 9">
            <a:extLst>
              <a:ext uri="{FF2B5EF4-FFF2-40B4-BE49-F238E27FC236}">
                <a16:creationId xmlns:a16="http://schemas.microsoft.com/office/drawing/2014/main" id="{702202D2-98AE-DDEB-E313-DA8827CE76AC}"/>
              </a:ext>
            </a:extLst>
          </p:cNvPr>
          <p:cNvSpPr txBox="1"/>
          <p:nvPr/>
        </p:nvSpPr>
        <p:spPr>
          <a:xfrm>
            <a:off x="248481" y="133179"/>
            <a:ext cx="306674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02873"/>
                </a:solidFill>
                <a:effectLst/>
                <a:uLnTx/>
                <a:uFillTx/>
                <a:latin typeface="Book Antiqua" panose="02040602050305030304" pitchFamily="18" charset="0"/>
                <a:ea typeface="Times New Roman" panose="02020603050405020304" pitchFamily="18" charset="0"/>
                <a:cs typeface="Times New Roman" panose="02020603050405020304" pitchFamily="18" charset="0"/>
              </a:rPr>
              <a:t>I love these fun timed sprints on YouTube! There’s </a:t>
            </a:r>
            <a:r>
              <a:rPr lang="en-US" sz="2400" b="1" kern="0" dirty="0">
                <a:solidFill>
                  <a:srgbClr val="202873"/>
                </a:solidFill>
                <a:latin typeface="Book Antiqua" panose="02040602050305030304" pitchFamily="18" charset="0"/>
                <a:ea typeface="Times New Roman" panose="02020603050405020304" pitchFamily="18" charset="0"/>
                <a:cs typeface="Times New Roman" panose="02020603050405020304" pitchFamily="18" charset="0"/>
              </a:rPr>
              <a:t>something</a:t>
            </a:r>
            <a:r>
              <a:rPr kumimoji="0" lang="en-US" sz="2400" b="1" i="0" u="none" strike="noStrike" kern="0" cap="none" spc="0" normalizeH="0" baseline="0" noProof="0" dirty="0">
                <a:ln>
                  <a:noFill/>
                </a:ln>
                <a:solidFill>
                  <a:srgbClr val="202873"/>
                </a:solidFill>
                <a:effectLst/>
                <a:uLnTx/>
                <a:uFillTx/>
                <a:latin typeface="Book Antiqua" panose="02040602050305030304" pitchFamily="18" charset="0"/>
                <a:ea typeface="Times New Roman" panose="02020603050405020304" pitchFamily="18" charset="0"/>
                <a:cs typeface="Times New Roman" panose="02020603050405020304" pitchFamily="18" charset="0"/>
              </a:rPr>
              <a:t> for every mood</a:t>
            </a:r>
            <a:r>
              <a:rPr lang="en-US" sz="2400" b="1" kern="0" dirty="0">
                <a:solidFill>
                  <a:srgbClr val="202873"/>
                </a:solidFill>
                <a:latin typeface="Book Antiqua" panose="02040602050305030304" pitchFamily="18" charset="0"/>
                <a:ea typeface="Times New Roman" panose="02020603050405020304" pitchFamily="18" charset="0"/>
                <a:cs typeface="Times New Roman" panose="02020603050405020304" pitchFamily="18" charset="0"/>
              </a:rPr>
              <a:t> &amp; genre!</a:t>
            </a:r>
            <a:endParaRPr kumimoji="0" lang="en-US" sz="2400" b="1" i="0" u="none" strike="noStrike" kern="100" cap="none" spc="0" normalizeH="0" baseline="0" noProof="0" dirty="0">
              <a:ln>
                <a:noFill/>
              </a:ln>
              <a:solidFill>
                <a:srgbClr val="202873"/>
              </a:solidFill>
              <a:effectLst/>
              <a:uLnTx/>
              <a:uFillTx/>
              <a:latin typeface="Book Antiqua" panose="02040602050305030304" pitchFamily="18" charset="0"/>
              <a:ea typeface="Aptos" panose="020B0004020202020204" pitchFamily="34" charset="0"/>
              <a:cs typeface="Times New Roman" panose="02020603050405020304" pitchFamily="18" charset="0"/>
            </a:endParaRPr>
          </a:p>
        </p:txBody>
      </p:sp>
      <p:sp>
        <p:nvSpPr>
          <p:cNvPr id="11" name="Arrow: Right 10">
            <a:extLst>
              <a:ext uri="{FF2B5EF4-FFF2-40B4-BE49-F238E27FC236}">
                <a16:creationId xmlns:a16="http://schemas.microsoft.com/office/drawing/2014/main" id="{56951437-3B8B-1EED-22E6-5246980E1401}"/>
              </a:ext>
            </a:extLst>
          </p:cNvPr>
          <p:cNvSpPr/>
          <p:nvPr/>
        </p:nvSpPr>
        <p:spPr>
          <a:xfrm>
            <a:off x="2740260" y="379941"/>
            <a:ext cx="1029505" cy="430034"/>
          </a:xfrm>
          <a:prstGeom prst="rightArrow">
            <a:avLst/>
          </a:prstGeom>
          <a:solidFill>
            <a:srgbClr val="6C2C67"/>
          </a:solidFill>
          <a:ln>
            <a:solidFill>
              <a:srgbClr val="662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554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FB946D-2326-449B-B771-9EDB01C8D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224A0EC-9334-468D-849F-BF1FF8C6FF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0EFFC263-7EB0-4842-BE9B-3176A41A7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old hourglass on a chain&#10;&#10;Description automatically generated">
            <a:extLst>
              <a:ext uri="{FF2B5EF4-FFF2-40B4-BE49-F238E27FC236}">
                <a16:creationId xmlns:a16="http://schemas.microsoft.com/office/drawing/2014/main" id="{EF1C7D87-1613-9B0E-A7E8-F1895713A96B}"/>
              </a:ext>
            </a:extLst>
          </p:cNvPr>
          <p:cNvPicPr>
            <a:picLocks noChangeAspect="1"/>
          </p:cNvPicPr>
          <p:nvPr/>
        </p:nvPicPr>
        <p:blipFill rotWithShape="1">
          <a:blip r:embed="rId3">
            <a:alphaModFix amt="46000"/>
            <a:extLst>
              <a:ext uri="{28A0092B-C50C-407E-A947-70E740481C1C}">
                <a14:useLocalDpi xmlns:a14="http://schemas.microsoft.com/office/drawing/2010/main" val="0"/>
              </a:ext>
            </a:extLst>
          </a:blip>
          <a:srcRect t="19888" r="1" b="11997"/>
          <a:stretch/>
        </p:blipFill>
        <p:spPr>
          <a:xfrm>
            <a:off x="641879" y="642574"/>
            <a:ext cx="10905066" cy="5571066"/>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8549E4B6-A468-73D7-5ED2-50CB3B31BBCD}"/>
              </a:ext>
            </a:extLst>
          </p:cNvPr>
          <p:cNvSpPr txBox="1"/>
          <p:nvPr/>
        </p:nvSpPr>
        <p:spPr>
          <a:xfrm>
            <a:off x="1162991" y="640788"/>
            <a:ext cx="10467975" cy="646331"/>
          </a:xfrm>
          <a:prstGeom prst="rect">
            <a:avLst/>
          </a:prstGeom>
          <a:noFill/>
        </p:spPr>
        <p:txBody>
          <a:bodyPr wrap="square" rtlCol="0">
            <a:spAutoFit/>
          </a:bodyPr>
          <a:lstStyle/>
          <a:p>
            <a:r>
              <a:rPr lang="en-US" sz="3600" b="1" dirty="0">
                <a:latin typeface="Gabriola" panose="04040605051002020D02" pitchFamily="82" charset="0"/>
              </a:rPr>
              <a:t>https://www.soquelbaumgardner.com/writing-conference-materials</a:t>
            </a:r>
          </a:p>
        </p:txBody>
      </p:sp>
      <p:pic>
        <p:nvPicPr>
          <p:cNvPr id="6" name="Picture 5" descr="A book cover with a person standing on a city street&#10;&#10;Description automatically generated">
            <a:extLst>
              <a:ext uri="{FF2B5EF4-FFF2-40B4-BE49-F238E27FC236}">
                <a16:creationId xmlns:a16="http://schemas.microsoft.com/office/drawing/2014/main" id="{E54BD23B-893A-E2C1-FEEF-62B278096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0837" y="1447847"/>
            <a:ext cx="3049587" cy="4574381"/>
          </a:xfrm>
          <a:prstGeom prst="rect">
            <a:avLst/>
          </a:prstGeom>
        </p:spPr>
      </p:pic>
      <p:sp>
        <p:nvSpPr>
          <p:cNvPr id="7" name="TextBox 6">
            <a:extLst>
              <a:ext uri="{FF2B5EF4-FFF2-40B4-BE49-F238E27FC236}">
                <a16:creationId xmlns:a16="http://schemas.microsoft.com/office/drawing/2014/main" id="{3618BC18-0D8A-F7BC-A7C6-6A13087D03A1}"/>
              </a:ext>
            </a:extLst>
          </p:cNvPr>
          <p:cNvSpPr txBox="1"/>
          <p:nvPr/>
        </p:nvSpPr>
        <p:spPr>
          <a:xfrm>
            <a:off x="1010766" y="1492821"/>
            <a:ext cx="6956896" cy="4247317"/>
          </a:xfrm>
          <a:prstGeom prst="rect">
            <a:avLst/>
          </a:prstGeom>
          <a:noFill/>
        </p:spPr>
        <p:txBody>
          <a:bodyPr wrap="square" rtlCol="0">
            <a:spAutoFit/>
          </a:bodyPr>
          <a:lstStyle/>
          <a:p>
            <a:r>
              <a:rPr lang="en-US" sz="5400" b="1" dirty="0">
                <a:solidFill>
                  <a:srgbClr val="2F2469"/>
                </a:solidFill>
                <a:latin typeface="Gabriola" panose="04040605051002020D02" pitchFamily="82" charset="0"/>
              </a:rPr>
              <a:t>A shameless plug for my newest book available in the conference bookstore and at book retailers everywhere. Come say hello at the mass book signing tonight!</a:t>
            </a:r>
          </a:p>
        </p:txBody>
      </p:sp>
    </p:spTree>
    <p:extLst>
      <p:ext uri="{BB962C8B-B14F-4D97-AF65-F5344CB8AC3E}">
        <p14:creationId xmlns:p14="http://schemas.microsoft.com/office/powerpoint/2010/main" val="809688025"/>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8CA568-8889-2490-9EF5-104924D37D98}"/>
              </a:ext>
            </a:extLst>
          </p:cNvPr>
          <p:cNvSpPr txBox="1"/>
          <p:nvPr/>
        </p:nvSpPr>
        <p:spPr>
          <a:xfrm>
            <a:off x="447675" y="1326789"/>
            <a:ext cx="5353050" cy="5225533"/>
          </a:xfrm>
          <a:prstGeom prst="rect">
            <a:avLst/>
          </a:prstGeom>
          <a:noFill/>
        </p:spPr>
        <p:txBody>
          <a:bodyPr wrap="square">
            <a:spAutoFit/>
          </a:bodyPr>
          <a:lstStyle/>
          <a:p>
            <a:pPr marL="0" marR="0" indent="457200">
              <a:lnSpc>
                <a:spcPct val="150000"/>
              </a:lnSpc>
              <a:spcBef>
                <a:spcPts val="0"/>
              </a:spcBef>
              <a:spcAft>
                <a:spcPts val="800"/>
              </a:spcAft>
            </a:pPr>
            <a:r>
              <a:rPr lang="en-US" sz="2000" kern="0" dirty="0">
                <a:effectLst/>
                <a:latin typeface="Book Antiqua" panose="02040602050305030304" pitchFamily="18" charset="0"/>
                <a:ea typeface="Times New Roman" panose="02020603050405020304" pitchFamily="18" charset="0"/>
                <a:cs typeface="Times New Roman" panose="02020603050405020304" pitchFamily="18" charset="0"/>
              </a:rPr>
              <a:t>Regularly review your writing goals and assess your progress towards achieving them. Reflect on what strategies are working well for you and make adjustments as needed to improve your writing process.</a:t>
            </a:r>
            <a:r>
              <a:rPr lang="en-US" sz="2000" kern="100" dirty="0">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457200">
              <a:lnSpc>
                <a:spcPct val="150000"/>
              </a:lnSpc>
              <a:spcBef>
                <a:spcPts val="0"/>
              </a:spcBef>
              <a:spcAft>
                <a:spcPts val="800"/>
              </a:spcAft>
            </a:pPr>
            <a:r>
              <a:rPr lang="en-US" sz="2000" kern="0" dirty="0">
                <a:effectLst/>
                <a:latin typeface="Book Antiqua" panose="02040602050305030304" pitchFamily="18" charset="0"/>
                <a:ea typeface="Times New Roman" panose="02020603050405020304" pitchFamily="18" charset="0"/>
                <a:cs typeface="Times New Roman" panose="02020603050405020304" pitchFamily="18" charset="0"/>
              </a:rPr>
              <a:t>By establishing boundaries, protecting writing time, and implementing best practices for organization, writers can create a conducive environment for creativity, productivity, and success in their writing endeavors.</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2DCDE3C-1C3D-F43B-C1E3-718CB52BE9CB}"/>
              </a:ext>
            </a:extLst>
          </p:cNvPr>
          <p:cNvSpPr txBox="1"/>
          <p:nvPr/>
        </p:nvSpPr>
        <p:spPr>
          <a:xfrm>
            <a:off x="1847850" y="155228"/>
            <a:ext cx="7826181" cy="1107996"/>
          </a:xfrm>
          <a:prstGeom prst="rect">
            <a:avLst/>
          </a:prstGeom>
          <a:noFill/>
        </p:spPr>
        <p:txBody>
          <a:bodyPr wrap="none" rtlCol="0">
            <a:spAutoFit/>
          </a:bodyPr>
          <a:lstStyle/>
          <a:p>
            <a:r>
              <a:rPr lang="en-US" sz="6600" kern="0" dirty="0">
                <a:effectLst/>
                <a:latin typeface="Algerian" panose="04020705040A02060702" pitchFamily="82" charset="0"/>
                <a:ea typeface="Times New Roman" panose="02020603050405020304" pitchFamily="18" charset="0"/>
                <a:cs typeface="Times New Roman" panose="02020603050405020304" pitchFamily="18" charset="0"/>
              </a:rPr>
              <a:t>Review &amp; Reflect</a:t>
            </a:r>
            <a:endParaRPr lang="en-US" sz="6600" dirty="0">
              <a:latin typeface="Algerian" panose="04020705040A02060702" pitchFamily="82" charset="0"/>
            </a:endParaRPr>
          </a:p>
        </p:txBody>
      </p:sp>
      <p:pic>
        <p:nvPicPr>
          <p:cNvPr id="6" name="Picture 5" descr="A person in a red dress sitting on a hill with a sunset behind her&#10;&#10;Description automatically generated">
            <a:extLst>
              <a:ext uri="{FF2B5EF4-FFF2-40B4-BE49-F238E27FC236}">
                <a16:creationId xmlns:a16="http://schemas.microsoft.com/office/drawing/2014/main" id="{22C88364-F09D-2F8C-0CA1-7FAE5BB1842D}"/>
              </a:ext>
            </a:extLst>
          </p:cNvPr>
          <p:cNvPicPr>
            <a:picLocks noChangeAspect="1"/>
          </p:cNvPicPr>
          <p:nvPr/>
        </p:nvPicPr>
        <p:blipFill rotWithShape="1">
          <a:blip r:embed="rId3">
            <a:extLst>
              <a:ext uri="{28A0092B-C50C-407E-A947-70E740481C1C}">
                <a14:useLocalDpi xmlns:a14="http://schemas.microsoft.com/office/drawing/2010/main" val="0"/>
              </a:ext>
            </a:extLst>
          </a:blip>
          <a:srcRect b="1344"/>
          <a:stretch/>
        </p:blipFill>
        <p:spPr>
          <a:xfrm>
            <a:off x="6391277" y="1326789"/>
            <a:ext cx="4901774" cy="4835886"/>
          </a:xfrm>
          <a:prstGeom prst="rect">
            <a:avLst/>
          </a:prstGeom>
        </p:spPr>
      </p:pic>
    </p:spTree>
    <p:extLst>
      <p:ext uri="{BB962C8B-B14F-4D97-AF65-F5344CB8AC3E}">
        <p14:creationId xmlns:p14="http://schemas.microsoft.com/office/powerpoint/2010/main" val="715381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BD3D-1D18-50D1-CBD4-79BF8B1E1D10}"/>
              </a:ext>
            </a:extLst>
          </p:cNvPr>
          <p:cNvSpPr>
            <a:spLocks noGrp="1"/>
          </p:cNvSpPr>
          <p:nvPr>
            <p:ph type="title"/>
          </p:nvPr>
        </p:nvSpPr>
        <p:spPr>
          <a:xfrm>
            <a:off x="762000" y="903815"/>
            <a:ext cx="10667999" cy="1162052"/>
          </a:xfrm>
        </p:spPr>
        <p:txBody>
          <a:bodyPr/>
          <a:lstStyle/>
          <a:p>
            <a:r>
              <a:rPr lang="en-US" dirty="0">
                <a:latin typeface="Algerian" panose="04020705040A02060702" pitchFamily="82" charset="0"/>
              </a:rPr>
              <a:t>The Best Books for Maximizing Creativity</a:t>
            </a:r>
          </a:p>
        </p:txBody>
      </p:sp>
      <p:pic>
        <p:nvPicPr>
          <p:cNvPr id="8" name="Content Placeholder 7" descr="A book cover with a flower and bird&#10;&#10;Description automatically generated">
            <a:extLst>
              <a:ext uri="{FF2B5EF4-FFF2-40B4-BE49-F238E27FC236}">
                <a16:creationId xmlns:a16="http://schemas.microsoft.com/office/drawing/2014/main" id="{7FEB73DC-CB8D-EC86-A9CC-ED238D5BD72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452" r="3956"/>
          <a:stretch/>
        </p:blipFill>
        <p:spPr>
          <a:xfrm>
            <a:off x="924214" y="2308754"/>
            <a:ext cx="1947333" cy="2921000"/>
          </a:xfrm>
        </p:spPr>
      </p:pic>
      <p:pic>
        <p:nvPicPr>
          <p:cNvPr id="10" name="Content Placeholder 9" descr="A book cover with text&#10;&#10;Description automatically generated">
            <a:extLst>
              <a:ext uri="{FF2B5EF4-FFF2-40B4-BE49-F238E27FC236}">
                <a16:creationId xmlns:a16="http://schemas.microsoft.com/office/drawing/2014/main" id="{DC1090F0-3759-BCD9-7B83-D203206B86CB}"/>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3590996" y="2963863"/>
            <a:ext cx="1917980" cy="2921000"/>
          </a:xfrm>
        </p:spPr>
      </p:pic>
      <p:pic>
        <p:nvPicPr>
          <p:cNvPr id="12" name="Picture 11" descr="A blue book cover with a unicorn head and text&#10;&#10;Description automatically generated">
            <a:extLst>
              <a:ext uri="{FF2B5EF4-FFF2-40B4-BE49-F238E27FC236}">
                <a16:creationId xmlns:a16="http://schemas.microsoft.com/office/drawing/2014/main" id="{455975BF-4406-C9CA-A3A8-35523F27A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3650" y="2308754"/>
            <a:ext cx="1947333" cy="2920999"/>
          </a:xfrm>
          <a:prstGeom prst="rect">
            <a:avLst/>
          </a:prstGeom>
        </p:spPr>
      </p:pic>
      <p:pic>
        <p:nvPicPr>
          <p:cNvPr id="14" name="Picture 13" descr="A book cover with a colorful circle&#10;&#10;Description automatically generated">
            <a:extLst>
              <a:ext uri="{FF2B5EF4-FFF2-40B4-BE49-F238E27FC236}">
                <a16:creationId xmlns:a16="http://schemas.microsoft.com/office/drawing/2014/main" id="{9AF6ACF3-76AB-7BC7-873C-D10D3D23AF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5207" y="3033184"/>
            <a:ext cx="1922019" cy="2921001"/>
          </a:xfrm>
          <a:prstGeom prst="rect">
            <a:avLst/>
          </a:prstGeom>
        </p:spPr>
      </p:pic>
    </p:spTree>
    <p:extLst>
      <p:ext uri="{BB962C8B-B14F-4D97-AF65-F5344CB8AC3E}">
        <p14:creationId xmlns:p14="http://schemas.microsoft.com/office/powerpoint/2010/main" val="3992169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BD3D-1D18-50D1-CBD4-79BF8B1E1D10}"/>
              </a:ext>
            </a:extLst>
          </p:cNvPr>
          <p:cNvSpPr>
            <a:spLocks noGrp="1"/>
          </p:cNvSpPr>
          <p:nvPr>
            <p:ph type="title"/>
          </p:nvPr>
        </p:nvSpPr>
        <p:spPr>
          <a:xfrm>
            <a:off x="762000" y="903815"/>
            <a:ext cx="10667999" cy="1162052"/>
          </a:xfrm>
        </p:spPr>
        <p:txBody>
          <a:bodyPr>
            <a:normAutofit/>
          </a:bodyPr>
          <a:lstStyle/>
          <a:p>
            <a:r>
              <a:rPr lang="en-US" sz="4400" dirty="0">
                <a:latin typeface="Algerian" panose="04020705040A02060702" pitchFamily="82" charset="0"/>
              </a:rPr>
              <a:t>The Best Books for Habit Formation</a:t>
            </a:r>
          </a:p>
        </p:txBody>
      </p:sp>
      <p:pic>
        <p:nvPicPr>
          <p:cNvPr id="8" name="Content Placeholder 7">
            <a:extLst>
              <a:ext uri="{FF2B5EF4-FFF2-40B4-BE49-F238E27FC236}">
                <a16:creationId xmlns:a16="http://schemas.microsoft.com/office/drawing/2014/main" id="{7FEB73DC-CB8D-EC86-A9CC-ED238D5BD72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00" b="300"/>
          <a:stretch/>
        </p:blipFill>
        <p:spPr>
          <a:xfrm>
            <a:off x="924214" y="2308754"/>
            <a:ext cx="1947333" cy="2921000"/>
          </a:xfrm>
        </p:spPr>
      </p:pic>
      <p:pic>
        <p:nvPicPr>
          <p:cNvPr id="10" name="Content Placeholder 9">
            <a:extLst>
              <a:ext uri="{FF2B5EF4-FFF2-40B4-BE49-F238E27FC236}">
                <a16:creationId xmlns:a16="http://schemas.microsoft.com/office/drawing/2014/main" id="{DC1090F0-3759-BCD9-7B83-D203206B86CB}"/>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p:blipFill>
        <p:spPr>
          <a:xfrm>
            <a:off x="3590996" y="2963863"/>
            <a:ext cx="1917980" cy="2921000"/>
          </a:xfrm>
        </p:spPr>
      </p:pic>
      <p:pic>
        <p:nvPicPr>
          <p:cNvPr id="12" name="Picture 11">
            <a:extLst>
              <a:ext uri="{FF2B5EF4-FFF2-40B4-BE49-F238E27FC236}">
                <a16:creationId xmlns:a16="http://schemas.microsoft.com/office/drawing/2014/main" id="{455975BF-4406-C9CA-A3A8-35523F27A9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69939" y="2308754"/>
            <a:ext cx="1894754" cy="2920999"/>
          </a:xfrm>
          <a:prstGeom prst="rect">
            <a:avLst/>
          </a:prstGeom>
        </p:spPr>
      </p:pic>
      <p:pic>
        <p:nvPicPr>
          <p:cNvPr id="14" name="Picture 13">
            <a:extLst>
              <a:ext uri="{FF2B5EF4-FFF2-40B4-BE49-F238E27FC236}">
                <a16:creationId xmlns:a16="http://schemas.microsoft.com/office/drawing/2014/main" id="{9AF6ACF3-76AB-7BC7-873C-D10D3D23AF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47632" y="2963863"/>
            <a:ext cx="1922019" cy="2920998"/>
          </a:xfrm>
          <a:prstGeom prst="rect">
            <a:avLst/>
          </a:prstGeom>
        </p:spPr>
      </p:pic>
    </p:spTree>
    <p:extLst>
      <p:ext uri="{BB962C8B-B14F-4D97-AF65-F5344CB8AC3E}">
        <p14:creationId xmlns:p14="http://schemas.microsoft.com/office/powerpoint/2010/main" val="3423704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BD3D-1D18-50D1-CBD4-79BF8B1E1D10}"/>
              </a:ext>
            </a:extLst>
          </p:cNvPr>
          <p:cNvSpPr>
            <a:spLocks noGrp="1"/>
          </p:cNvSpPr>
          <p:nvPr>
            <p:ph type="title"/>
          </p:nvPr>
        </p:nvSpPr>
        <p:spPr>
          <a:xfrm>
            <a:off x="762000" y="903815"/>
            <a:ext cx="10667999" cy="1162052"/>
          </a:xfrm>
        </p:spPr>
        <p:txBody>
          <a:bodyPr/>
          <a:lstStyle/>
          <a:p>
            <a:r>
              <a:rPr lang="en-US" dirty="0">
                <a:latin typeface="Algerian" panose="04020705040A02060702" pitchFamily="82" charset="0"/>
              </a:rPr>
              <a:t>The Best Books for Maximizing Productivity</a:t>
            </a:r>
          </a:p>
        </p:txBody>
      </p:sp>
      <p:pic>
        <p:nvPicPr>
          <p:cNvPr id="8" name="Content Placeholder 7">
            <a:extLst>
              <a:ext uri="{FF2B5EF4-FFF2-40B4-BE49-F238E27FC236}">
                <a16:creationId xmlns:a16="http://schemas.microsoft.com/office/drawing/2014/main" id="{7FEB73DC-CB8D-EC86-A9CC-ED238D5BD72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350" b="1350"/>
          <a:stretch/>
        </p:blipFill>
        <p:spPr>
          <a:xfrm>
            <a:off x="924214" y="2308754"/>
            <a:ext cx="1947333" cy="2921000"/>
          </a:xfrm>
        </p:spPr>
      </p:pic>
      <p:pic>
        <p:nvPicPr>
          <p:cNvPr id="10" name="Content Placeholder 9">
            <a:extLst>
              <a:ext uri="{FF2B5EF4-FFF2-40B4-BE49-F238E27FC236}">
                <a16:creationId xmlns:a16="http://schemas.microsoft.com/office/drawing/2014/main" id="{DC1090F0-3759-BCD9-7B83-D203206B86CB}"/>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p:blipFill>
        <p:spPr>
          <a:xfrm>
            <a:off x="3590996" y="2963863"/>
            <a:ext cx="1917980" cy="2921000"/>
          </a:xfrm>
        </p:spPr>
      </p:pic>
      <p:pic>
        <p:nvPicPr>
          <p:cNvPr id="12" name="Picture 11">
            <a:extLst>
              <a:ext uri="{FF2B5EF4-FFF2-40B4-BE49-F238E27FC236}">
                <a16:creationId xmlns:a16="http://schemas.microsoft.com/office/drawing/2014/main" id="{455975BF-4406-C9CA-A3A8-35523F27A9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73833" y="2308754"/>
            <a:ext cx="1886965" cy="2920999"/>
          </a:xfrm>
          <a:prstGeom prst="rect">
            <a:avLst/>
          </a:prstGeom>
        </p:spPr>
      </p:pic>
      <p:pic>
        <p:nvPicPr>
          <p:cNvPr id="14" name="Picture 13">
            <a:extLst>
              <a:ext uri="{FF2B5EF4-FFF2-40B4-BE49-F238E27FC236}">
                <a16:creationId xmlns:a16="http://schemas.microsoft.com/office/drawing/2014/main" id="{9AF6ACF3-76AB-7BC7-873C-D10D3D23AF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79923" y="3033186"/>
            <a:ext cx="1851914" cy="2921000"/>
          </a:xfrm>
          <a:prstGeom prst="rect">
            <a:avLst/>
          </a:prstGeom>
        </p:spPr>
      </p:pic>
    </p:spTree>
    <p:extLst>
      <p:ext uri="{BB962C8B-B14F-4D97-AF65-F5344CB8AC3E}">
        <p14:creationId xmlns:p14="http://schemas.microsoft.com/office/powerpoint/2010/main" val="1219665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BD3D-1D18-50D1-CBD4-79BF8B1E1D10}"/>
              </a:ext>
            </a:extLst>
          </p:cNvPr>
          <p:cNvSpPr>
            <a:spLocks noGrp="1"/>
          </p:cNvSpPr>
          <p:nvPr>
            <p:ph type="title"/>
          </p:nvPr>
        </p:nvSpPr>
        <p:spPr>
          <a:xfrm>
            <a:off x="762000" y="903815"/>
            <a:ext cx="10667999" cy="1162052"/>
          </a:xfrm>
        </p:spPr>
        <p:txBody>
          <a:bodyPr>
            <a:normAutofit/>
          </a:bodyPr>
          <a:lstStyle/>
          <a:p>
            <a:r>
              <a:rPr lang="en-US" sz="3000" dirty="0">
                <a:latin typeface="Algerian" panose="04020705040A02060702" pitchFamily="82" charset="0"/>
              </a:rPr>
              <a:t>The Best Books for Overcoming Imposter Syndrome </a:t>
            </a:r>
          </a:p>
        </p:txBody>
      </p:sp>
      <p:pic>
        <p:nvPicPr>
          <p:cNvPr id="8" name="Content Placeholder 7">
            <a:extLst>
              <a:ext uri="{FF2B5EF4-FFF2-40B4-BE49-F238E27FC236}">
                <a16:creationId xmlns:a16="http://schemas.microsoft.com/office/drawing/2014/main" id="{7FEB73DC-CB8D-EC86-A9CC-ED238D5BD72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924214" y="2308754"/>
            <a:ext cx="1947333" cy="2921000"/>
          </a:xfrm>
        </p:spPr>
      </p:pic>
      <p:pic>
        <p:nvPicPr>
          <p:cNvPr id="10" name="Content Placeholder 9">
            <a:extLst>
              <a:ext uri="{FF2B5EF4-FFF2-40B4-BE49-F238E27FC236}">
                <a16:creationId xmlns:a16="http://schemas.microsoft.com/office/drawing/2014/main" id="{DC1090F0-3759-BCD9-7B83-D203206B86CB}"/>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p:blipFill>
        <p:spPr>
          <a:xfrm>
            <a:off x="3590996" y="2963863"/>
            <a:ext cx="1917980" cy="2921000"/>
          </a:xfrm>
        </p:spPr>
      </p:pic>
      <p:pic>
        <p:nvPicPr>
          <p:cNvPr id="12" name="Picture 11">
            <a:extLst>
              <a:ext uri="{FF2B5EF4-FFF2-40B4-BE49-F238E27FC236}">
                <a16:creationId xmlns:a16="http://schemas.microsoft.com/office/drawing/2014/main" id="{455975BF-4406-C9CA-A3A8-35523F27A9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69939" y="2313244"/>
            <a:ext cx="1894754" cy="2912019"/>
          </a:xfrm>
          <a:prstGeom prst="rect">
            <a:avLst/>
          </a:prstGeom>
        </p:spPr>
      </p:pic>
      <p:pic>
        <p:nvPicPr>
          <p:cNvPr id="14" name="Picture 13">
            <a:extLst>
              <a:ext uri="{FF2B5EF4-FFF2-40B4-BE49-F238E27FC236}">
                <a16:creationId xmlns:a16="http://schemas.microsoft.com/office/drawing/2014/main" id="{9AF6ACF3-76AB-7BC7-873C-D10D3D23AF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64768" y="3024186"/>
            <a:ext cx="1851914" cy="2912019"/>
          </a:xfrm>
          <a:prstGeom prst="rect">
            <a:avLst/>
          </a:prstGeom>
        </p:spPr>
      </p:pic>
    </p:spTree>
    <p:extLst>
      <p:ext uri="{BB962C8B-B14F-4D97-AF65-F5344CB8AC3E}">
        <p14:creationId xmlns:p14="http://schemas.microsoft.com/office/powerpoint/2010/main" val="2031328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0E7F44-E696-0149-F9A5-6DD78C9D296F}"/>
              </a:ext>
            </a:extLst>
          </p:cNvPr>
          <p:cNvPicPr>
            <a:picLocks noChangeAspect="1"/>
          </p:cNvPicPr>
          <p:nvPr/>
        </p:nvPicPr>
        <p:blipFill>
          <a:blip r:embed="rId3">
            <a:alphaModFix/>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65503872-BF41-1084-EEB3-08F7EF0F2C62}"/>
              </a:ext>
            </a:extLst>
          </p:cNvPr>
          <p:cNvSpPr>
            <a:spLocks noGrp="1"/>
          </p:cNvSpPr>
          <p:nvPr>
            <p:ph type="title" idx="4294967295"/>
          </p:nvPr>
        </p:nvSpPr>
        <p:spPr>
          <a:xfrm>
            <a:off x="1629246" y="-118827"/>
            <a:ext cx="9832975" cy="828871"/>
          </a:xfrm>
        </p:spPr>
        <p:txBody>
          <a:bodyPr>
            <a:normAutofit fontScale="90000"/>
          </a:bodyPr>
          <a:lstStyle/>
          <a:p>
            <a:r>
              <a:rPr lang="en-US" sz="4800" dirty="0">
                <a:solidFill>
                  <a:srgbClr val="A6105F"/>
                </a:solidFill>
                <a:latin typeface="Algerian" panose="04020705040A02060702" pitchFamily="82" charset="0"/>
              </a:rPr>
              <a:t>A Precious and Finite commodity</a:t>
            </a:r>
          </a:p>
        </p:txBody>
      </p:sp>
      <p:sp>
        <p:nvSpPr>
          <p:cNvPr id="4" name="Content Placeholder 3">
            <a:extLst>
              <a:ext uri="{FF2B5EF4-FFF2-40B4-BE49-F238E27FC236}">
                <a16:creationId xmlns:a16="http://schemas.microsoft.com/office/drawing/2014/main" id="{FB9BEFC7-6A52-3A27-8D71-DD72FC340F30}"/>
              </a:ext>
            </a:extLst>
          </p:cNvPr>
          <p:cNvSpPr>
            <a:spLocks noGrp="1"/>
          </p:cNvSpPr>
          <p:nvPr>
            <p:ph sz="half" idx="4294967295"/>
          </p:nvPr>
        </p:nvSpPr>
        <p:spPr>
          <a:xfrm>
            <a:off x="695326" y="4705683"/>
            <a:ext cx="11496674" cy="1428634"/>
          </a:xfrm>
        </p:spPr>
        <p:txBody>
          <a:bodyPr>
            <a:noAutofit/>
          </a:bodyPr>
          <a:lstStyle/>
          <a:p>
            <a:pPr marL="0" indent="0">
              <a:buNone/>
            </a:pPr>
            <a:r>
              <a:rPr lang="en-US" sz="4800" b="1" i="0" dirty="0">
                <a:solidFill>
                  <a:srgbClr val="A6105F"/>
                </a:solidFill>
                <a:effectLst/>
                <a:latin typeface="Gabriola" panose="04040605051002020D02" pitchFamily="82" charset="0"/>
              </a:rPr>
              <a:t>“</a:t>
            </a:r>
            <a:r>
              <a:rPr lang="en-US" sz="4800" b="1" i="1" dirty="0">
                <a:solidFill>
                  <a:srgbClr val="A6105F"/>
                </a:solidFill>
                <a:effectLst/>
                <a:latin typeface="Gabriola" panose="04040605051002020D02" pitchFamily="82" charset="0"/>
              </a:rPr>
              <a:t>Time = Life</a:t>
            </a:r>
            <a:r>
              <a:rPr lang="en-US" sz="4800" b="1" i="0" dirty="0">
                <a:solidFill>
                  <a:srgbClr val="A6105F"/>
                </a:solidFill>
                <a:effectLst/>
                <a:latin typeface="Gabriola" panose="04040605051002020D02" pitchFamily="82" charset="0"/>
              </a:rPr>
              <a:t>; therefore, waste your time and waste your life,     or master your time and master your life.”  Alan Lakein</a:t>
            </a:r>
            <a:endParaRPr lang="en-US" sz="4800" b="1" dirty="0">
              <a:solidFill>
                <a:srgbClr val="A6105F"/>
              </a:solidFill>
              <a:latin typeface="Gabriola" panose="04040605051002020D02" pitchFamily="82" charset="0"/>
            </a:endParaRPr>
          </a:p>
        </p:txBody>
      </p:sp>
      <p:sp>
        <p:nvSpPr>
          <p:cNvPr id="11" name="TextBox 10">
            <a:extLst>
              <a:ext uri="{FF2B5EF4-FFF2-40B4-BE49-F238E27FC236}">
                <a16:creationId xmlns:a16="http://schemas.microsoft.com/office/drawing/2014/main" id="{A47AF78E-FC6E-7618-DAB7-DE429BFF80D3}"/>
              </a:ext>
            </a:extLst>
          </p:cNvPr>
          <p:cNvSpPr txBox="1"/>
          <p:nvPr/>
        </p:nvSpPr>
        <p:spPr>
          <a:xfrm>
            <a:off x="2821960" y="545733"/>
            <a:ext cx="4471629" cy="4324261"/>
          </a:xfrm>
          <a:prstGeom prst="rect">
            <a:avLst/>
          </a:prstGeom>
          <a:noFill/>
        </p:spPr>
        <p:txBody>
          <a:bodyPr wrap="square" rtlCol="0">
            <a:spAutoFit/>
          </a:bodyPr>
          <a:lstStyle/>
          <a:p>
            <a:r>
              <a:rPr lang="en-US" sz="27500" dirty="0">
                <a:solidFill>
                  <a:srgbClr val="661B76"/>
                </a:solidFill>
                <a:latin typeface="Algerian" panose="04020705040A02060702" pitchFamily="82" charset="0"/>
              </a:rPr>
              <a:t>23</a:t>
            </a:r>
          </a:p>
        </p:txBody>
      </p:sp>
      <p:sp>
        <p:nvSpPr>
          <p:cNvPr id="12" name="TextBox 11">
            <a:extLst>
              <a:ext uri="{FF2B5EF4-FFF2-40B4-BE49-F238E27FC236}">
                <a16:creationId xmlns:a16="http://schemas.microsoft.com/office/drawing/2014/main" id="{78BE813A-4252-CC39-8543-D99EB35AD4DB}"/>
              </a:ext>
            </a:extLst>
          </p:cNvPr>
          <p:cNvSpPr txBox="1"/>
          <p:nvPr/>
        </p:nvSpPr>
        <p:spPr>
          <a:xfrm>
            <a:off x="6843713" y="2611712"/>
            <a:ext cx="2131540" cy="1631216"/>
          </a:xfrm>
          <a:prstGeom prst="rect">
            <a:avLst/>
          </a:prstGeom>
          <a:noFill/>
        </p:spPr>
        <p:txBody>
          <a:bodyPr wrap="square" rtlCol="0">
            <a:spAutoFit/>
          </a:bodyPr>
          <a:lstStyle/>
          <a:p>
            <a:r>
              <a:rPr lang="en-US" sz="10000" dirty="0">
                <a:solidFill>
                  <a:srgbClr val="661B76"/>
                </a:solidFill>
                <a:latin typeface="Algerian" panose="04020705040A02060702" pitchFamily="82" charset="0"/>
              </a:rPr>
              <a:t>.15</a:t>
            </a:r>
          </a:p>
        </p:txBody>
      </p:sp>
      <p:sp>
        <p:nvSpPr>
          <p:cNvPr id="8" name="TextBox 7">
            <a:extLst>
              <a:ext uri="{FF2B5EF4-FFF2-40B4-BE49-F238E27FC236}">
                <a16:creationId xmlns:a16="http://schemas.microsoft.com/office/drawing/2014/main" id="{A1124AC6-CF2E-EA5B-B30B-FC1FA3AABE34}"/>
              </a:ext>
            </a:extLst>
          </p:cNvPr>
          <p:cNvSpPr txBox="1"/>
          <p:nvPr/>
        </p:nvSpPr>
        <p:spPr>
          <a:xfrm>
            <a:off x="4686300" y="4319016"/>
            <a:ext cx="2819400" cy="584775"/>
          </a:xfrm>
          <a:prstGeom prst="rect">
            <a:avLst/>
          </a:prstGeom>
          <a:noFill/>
        </p:spPr>
        <p:txBody>
          <a:bodyPr wrap="square" rtlCol="0">
            <a:spAutoFit/>
          </a:bodyPr>
          <a:lstStyle/>
          <a:p>
            <a:r>
              <a:rPr lang="en-US" sz="3200" dirty="0">
                <a:solidFill>
                  <a:srgbClr val="B570B0"/>
                </a:solidFill>
                <a:latin typeface="Algerian" panose="04020705040A02060702" pitchFamily="82" charset="0"/>
              </a:rPr>
              <a:t>4,000 Weeks </a:t>
            </a:r>
          </a:p>
        </p:txBody>
      </p:sp>
    </p:spTree>
    <p:extLst>
      <p:ext uri="{BB962C8B-B14F-4D97-AF65-F5344CB8AC3E}">
        <p14:creationId xmlns:p14="http://schemas.microsoft.com/office/powerpoint/2010/main" val="2998140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302822" y="153935"/>
            <a:ext cx="6629400" cy="590550"/>
          </a:xfrm>
        </p:spPr>
        <p:txBody>
          <a:bodyPr>
            <a:normAutofit fontScale="90000"/>
          </a:bodyPr>
          <a:lstStyle/>
          <a:p>
            <a:r>
              <a:rPr lang="en-US" sz="3600" dirty="0">
                <a:latin typeface="Algerian" panose="04020705040A02060702" pitchFamily="82" charset="0"/>
              </a:rPr>
              <a:t>The Formation of Good Habits</a:t>
            </a:r>
          </a:p>
        </p:txBody>
      </p:sp>
      <p:sp>
        <p:nvSpPr>
          <p:cNvPr id="3" name="Content Placeholder"/>
          <p:cNvSpPr>
            <a:spLocks noGrp="1"/>
          </p:cNvSpPr>
          <p:nvPr>
            <p:ph type="body" sz="half" idx="2"/>
          </p:nvPr>
        </p:nvSpPr>
        <p:spPr>
          <a:xfrm>
            <a:off x="302822" y="780491"/>
            <a:ext cx="6478978" cy="5850786"/>
          </a:xfrm>
        </p:spPr>
        <p:txBody>
          <a:bodyPr>
            <a:noAutofit/>
          </a:bodyPr>
          <a:lstStyle/>
          <a:p>
            <a:pPr>
              <a:lnSpc>
                <a:spcPct val="170000"/>
              </a:lnSpc>
            </a:pPr>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The Four Laws of Behavior Change: </a:t>
            </a:r>
            <a:r>
              <a:rPr lang="en-US" sz="1300" i="1" kern="100" dirty="0">
                <a:effectLst/>
                <a:latin typeface="Book Antiqua" panose="02040602050305030304" pitchFamily="18" charset="0"/>
                <a:ea typeface="Aptos" panose="020B0004020202020204" pitchFamily="34" charset="0"/>
                <a:cs typeface="Times New Roman" panose="02020603050405020304" pitchFamily="18" charset="0"/>
              </a:rPr>
              <a:t>Cue</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 </a:t>
            </a:r>
            <a:r>
              <a:rPr lang="en-US" sz="1300" i="1" kern="100" dirty="0">
                <a:effectLst/>
                <a:latin typeface="Book Antiqua" panose="02040602050305030304" pitchFamily="18" charset="0"/>
                <a:ea typeface="Aptos" panose="020B0004020202020204" pitchFamily="34" charset="0"/>
                <a:cs typeface="Times New Roman" panose="02020603050405020304" pitchFamily="18" charset="0"/>
              </a:rPr>
              <a:t>Craving, Response, </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and </a:t>
            </a:r>
            <a:r>
              <a:rPr lang="en-US" sz="1300" i="1" kern="100" dirty="0">
                <a:effectLst/>
                <a:latin typeface="Book Antiqua" panose="02040602050305030304" pitchFamily="18" charset="0"/>
                <a:ea typeface="Aptos" panose="020B0004020202020204" pitchFamily="34" charset="0"/>
                <a:cs typeface="Times New Roman" panose="02020603050405020304" pitchFamily="18" charset="0"/>
              </a:rPr>
              <a:t>Reward  </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form the foundation of habit formation and offer actionable techniques for applying these principles to create lasting habits.</a:t>
            </a:r>
          </a:p>
          <a:p>
            <a:pPr marL="0" marR="0" indent="457200">
              <a:lnSpc>
                <a:spcPct val="170000"/>
              </a:lnSpc>
              <a:spcBef>
                <a:spcPts val="0"/>
              </a:spcBef>
              <a:spcAft>
                <a:spcPts val="800"/>
              </a:spcAft>
            </a:pPr>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Habit Stacking</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 </a:t>
            </a:r>
            <a:r>
              <a:rPr lang="en-US" sz="1300" kern="100" dirty="0">
                <a:latin typeface="Book Antiqua" panose="02040602050305030304" pitchFamily="18" charset="0"/>
                <a:ea typeface="Aptos" panose="020B0004020202020204" pitchFamily="34" charset="0"/>
                <a:cs typeface="Times New Roman" panose="02020603050405020304" pitchFamily="18" charset="0"/>
              </a:rPr>
              <a:t>Anchor n</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ew habits to existing routines or behaviors to leverage the power of context and make habit adoption easier.</a:t>
            </a:r>
          </a:p>
          <a:p>
            <a:pPr indent="457200">
              <a:lnSpc>
                <a:spcPct val="170000"/>
              </a:lnSpc>
              <a:spcAft>
                <a:spcPts val="800"/>
              </a:spcAft>
            </a:pPr>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Habit Tracking:</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 Measure progress and success to maintain accountability and motivation</a:t>
            </a:r>
            <a:r>
              <a:rPr lang="en-US" sz="1300" dirty="0">
                <a:latin typeface="Book Antiqua" panose="02040602050305030304" pitchFamily="18" charset="0"/>
              </a:rPr>
              <a:t> Maintain motivation and stay on track with habit goals through self-awareness and by u</a:t>
            </a:r>
            <a:r>
              <a:rPr lang="en-US" sz="1300" kern="100" dirty="0">
                <a:latin typeface="Book Antiqua" panose="02040602050305030304" pitchFamily="18" charset="0"/>
                <a:ea typeface="Aptos" panose="020B0004020202020204" pitchFamily="34" charset="0"/>
                <a:cs typeface="Times New Roman" panose="02020603050405020304" pitchFamily="18" charset="0"/>
              </a:rPr>
              <a:t>sing public commitment strategies, such as posting progress updates on social media or sharing goals with friends and family.</a:t>
            </a:r>
            <a:endParaRPr lang="en-US" sz="1300" kern="100" dirty="0">
              <a:effectLst/>
              <a:latin typeface="Book Antiqua" panose="02040602050305030304" pitchFamily="18" charset="0"/>
              <a:ea typeface="Aptos" panose="020B0004020202020204" pitchFamily="34" charset="0"/>
              <a:cs typeface="Times New Roman" panose="02020603050405020304" pitchFamily="18" charset="0"/>
            </a:endParaRPr>
          </a:p>
          <a:p>
            <a:pPr marL="0" marR="0" indent="457200">
              <a:lnSpc>
                <a:spcPct val="170000"/>
              </a:lnSpc>
              <a:spcBef>
                <a:spcPts val="0"/>
              </a:spcBef>
              <a:spcAft>
                <a:spcPts val="800"/>
              </a:spcAft>
            </a:pPr>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Implementation Intentions: </a:t>
            </a:r>
            <a:r>
              <a:rPr lang="en-US" sz="1300" kern="100" dirty="0">
                <a:latin typeface="Book Antiqua" panose="02040602050305030304" pitchFamily="18" charset="0"/>
                <a:ea typeface="Aptos" panose="020B0004020202020204" pitchFamily="34" charset="0"/>
                <a:cs typeface="Times New Roman" panose="02020603050405020304" pitchFamily="18" charset="0"/>
              </a:rPr>
              <a:t>S</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et specific </a:t>
            </a:r>
            <a:r>
              <a:rPr lang="en-US" sz="1300" i="1" kern="100" dirty="0">
                <a:effectLst/>
                <a:latin typeface="Book Antiqua" panose="02040602050305030304" pitchFamily="18" charset="0"/>
                <a:ea typeface="Aptos" panose="020B0004020202020204" pitchFamily="34" charset="0"/>
                <a:cs typeface="Times New Roman" panose="02020603050405020304" pitchFamily="18" charset="0"/>
              </a:rPr>
              <a:t>“If-Then" </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plans to anticipate potential obstacles and plan appropriate responses, increasing the likelihood of habit adherence.</a:t>
            </a:r>
          </a:p>
          <a:p>
            <a:pPr marL="0" marR="0" indent="457200">
              <a:lnSpc>
                <a:spcPct val="170000"/>
              </a:lnSpc>
              <a:spcBef>
                <a:spcPts val="0"/>
              </a:spcBef>
              <a:spcAft>
                <a:spcPts val="800"/>
              </a:spcAft>
            </a:pPr>
            <a:r>
              <a:rPr lang="en-US" sz="1300" b="1" kern="100" dirty="0">
                <a:effectLst/>
                <a:latin typeface="Book Antiqua" panose="02040602050305030304" pitchFamily="18" charset="0"/>
                <a:ea typeface="Aptos" panose="020B0004020202020204" pitchFamily="34" charset="0"/>
                <a:cs typeface="Times New Roman" panose="02020603050405020304" pitchFamily="18" charset="0"/>
              </a:rPr>
              <a:t>Environment Design: </a:t>
            </a:r>
            <a:r>
              <a:rPr lang="en-US" sz="1300" kern="100" dirty="0">
                <a:latin typeface="Book Antiqua" panose="02040602050305030304" pitchFamily="18" charset="0"/>
                <a:ea typeface="Aptos" panose="020B0004020202020204" pitchFamily="34" charset="0"/>
                <a:cs typeface="Times New Roman" panose="02020603050405020304" pitchFamily="18" charset="0"/>
              </a:rPr>
              <a:t>S</a:t>
            </a:r>
            <a:r>
              <a:rPr lang="en-US" sz="1300" kern="100" dirty="0">
                <a:effectLst/>
                <a:latin typeface="Book Antiqua" panose="02040602050305030304" pitchFamily="18" charset="0"/>
                <a:ea typeface="Aptos" panose="020B0004020202020204" pitchFamily="34" charset="0"/>
                <a:cs typeface="Times New Roman" panose="02020603050405020304" pitchFamily="18" charset="0"/>
              </a:rPr>
              <a:t>hape the environment to support desired behaviors and minimize temptations and distractions that may derail progress, creating an environment that increases convenience and is conducive to habit formation and success.</a:t>
            </a:r>
          </a:p>
        </p:txBody>
      </p:sp>
      <p:pic>
        <p:nvPicPr>
          <p:cNvPr id="7170" name="Picture 2" descr="Fitbit activity reminder issue - Google Pixel Watch Community">
            <a:extLst>
              <a:ext uri="{FF2B5EF4-FFF2-40B4-BE49-F238E27FC236}">
                <a16:creationId xmlns:a16="http://schemas.microsoft.com/office/drawing/2014/main" id="{7C1BD9A6-03D0-1524-B008-B78709F32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89" r="9359"/>
          <a:stretch/>
        </p:blipFill>
        <p:spPr bwMode="auto">
          <a:xfrm rot="1604507">
            <a:off x="9270077" y="4004630"/>
            <a:ext cx="2407245" cy="2202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C1DC39DE-BE2B-9032-B10F-6896BD7013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76" r="10330" b="3162"/>
          <a:stretch/>
        </p:blipFill>
        <p:spPr bwMode="auto">
          <a:xfrm>
            <a:off x="6988117" y="3745705"/>
            <a:ext cx="2416434" cy="295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Placeholder 5" descr="A paper with writing on it&#10;&#10;Description automatically generated">
            <a:extLst>
              <a:ext uri="{FF2B5EF4-FFF2-40B4-BE49-F238E27FC236}">
                <a16:creationId xmlns:a16="http://schemas.microsoft.com/office/drawing/2014/main" id="{F5F56BA6-179C-BF4C-3D72-323BE946B1A0}"/>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tretch>
            <a:fillRect/>
          </a:stretch>
        </p:blipFill>
        <p:spPr>
          <a:xfrm>
            <a:off x="7958209" y="910807"/>
            <a:ext cx="3995666" cy="3096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6" name="Picture 8" descr="Try One Of These 5 Pomodoro Timer Apps To Help You Stay Focused">
            <a:extLst>
              <a:ext uri="{FF2B5EF4-FFF2-40B4-BE49-F238E27FC236}">
                <a16:creationId xmlns:a16="http://schemas.microsoft.com/office/drawing/2014/main" id="{D9F27371-DCA4-6428-9B42-B1171D9CB8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927" t="-235" r="14927" b="7535"/>
          <a:stretch/>
        </p:blipFill>
        <p:spPr bwMode="auto">
          <a:xfrm rot="20283012">
            <a:off x="7317072" y="510350"/>
            <a:ext cx="1758523" cy="1545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05EE8F-768C-3326-8DE6-BE6D0B567884}"/>
              </a:ext>
            </a:extLst>
          </p:cNvPr>
          <p:cNvSpPr txBox="1"/>
          <p:nvPr/>
        </p:nvSpPr>
        <p:spPr>
          <a:xfrm>
            <a:off x="8903202" y="289665"/>
            <a:ext cx="3236784" cy="338554"/>
          </a:xfrm>
          <a:prstGeom prst="rect">
            <a:avLst/>
          </a:prstGeom>
          <a:noFill/>
        </p:spPr>
        <p:txBody>
          <a:bodyPr wrap="none" rtlCol="0">
            <a:spAutoFit/>
          </a:bodyPr>
          <a:lstStyle/>
          <a:p>
            <a:r>
              <a:rPr lang="en-US" sz="1600" b="1" i="1" dirty="0">
                <a:latin typeface="Book Antiqua" panose="02040602050305030304" pitchFamily="18" charset="0"/>
              </a:rPr>
              <a:t>Habit Tracking &amp; Habit Stacking</a:t>
            </a:r>
          </a:p>
        </p:txBody>
      </p:sp>
      <p:pic>
        <p:nvPicPr>
          <p:cNvPr id="7180" name="Picture 12" descr="5 Duolingo Tips for Efficient Language Learning">
            <a:extLst>
              <a:ext uri="{FF2B5EF4-FFF2-40B4-BE49-F238E27FC236}">
                <a16:creationId xmlns:a16="http://schemas.microsoft.com/office/drawing/2014/main" id="{520A4069-4F4E-78E4-BD67-7A2EA621B2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455" b="22013"/>
          <a:stretch/>
        </p:blipFill>
        <p:spPr bwMode="auto">
          <a:xfrm>
            <a:off x="9674954" y="5985742"/>
            <a:ext cx="2369243" cy="645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old hourglass on a chain&#10;&#10;Description automatically generated">
            <a:extLst>
              <a:ext uri="{FF2B5EF4-FFF2-40B4-BE49-F238E27FC236}">
                <a16:creationId xmlns:a16="http://schemas.microsoft.com/office/drawing/2014/main" id="{EF1C7D87-1613-9B0E-A7E8-F1895713A96B}"/>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6446" b="8554"/>
          <a:stretch/>
        </p:blipFill>
        <p:spPr>
          <a:xfrm>
            <a:off x="0" y="10"/>
            <a:ext cx="12191980" cy="6857990"/>
          </a:xfrm>
          <a:prstGeom prst="rect">
            <a:avLst/>
          </a:prstGeom>
        </p:spPr>
      </p:pic>
      <p:graphicFrame>
        <p:nvGraphicFramePr>
          <p:cNvPr id="7" name="Content Placeholder">
            <a:extLst>
              <a:ext uri="{FF2B5EF4-FFF2-40B4-BE49-F238E27FC236}">
                <a16:creationId xmlns:a16="http://schemas.microsoft.com/office/drawing/2014/main" id="{DA641F07-9154-14A3-882A-1F8F877BF370}"/>
              </a:ext>
            </a:extLst>
          </p:cNvPr>
          <p:cNvGraphicFramePr>
            <a:graphicFrameLocks/>
          </p:cNvGraphicFramePr>
          <p:nvPr>
            <p:extLst>
              <p:ext uri="{D42A27DB-BD31-4B8C-83A1-F6EECF244321}">
                <p14:modId xmlns:p14="http://schemas.microsoft.com/office/powerpoint/2010/main" val="688120983"/>
              </p:ext>
            </p:extLst>
          </p:nvPr>
        </p:nvGraphicFramePr>
        <p:xfrm>
          <a:off x="1011926" y="847366"/>
          <a:ext cx="10168128" cy="32007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7B11B18F-7B35-9214-6456-4CA127B66497}"/>
              </a:ext>
            </a:extLst>
          </p:cNvPr>
          <p:cNvSpPr txBox="1"/>
          <p:nvPr/>
        </p:nvSpPr>
        <p:spPr>
          <a:xfrm>
            <a:off x="345934" y="139480"/>
            <a:ext cx="11500112" cy="707886"/>
          </a:xfrm>
          <a:prstGeom prst="rect">
            <a:avLst/>
          </a:prstGeom>
          <a:noFill/>
        </p:spPr>
        <p:txBody>
          <a:bodyPr wrap="square">
            <a:spAutoFit/>
          </a:bodyPr>
          <a:lstStyle/>
          <a:p>
            <a:r>
              <a:rPr kumimoji="0" lang="en-US" sz="4000" b="0" i="0" u="none" strike="noStrike" kern="1200" cap="none" spc="0" normalizeH="0" baseline="0" noProof="0" dirty="0">
                <a:ln>
                  <a:noFill/>
                </a:ln>
                <a:effectLst/>
                <a:uLnTx/>
                <a:uFillTx/>
                <a:latin typeface="Algerian" panose="04020705040A02060702" pitchFamily="82" charset="0"/>
                <a:ea typeface="+mj-ea"/>
                <a:cs typeface="+mj-cs"/>
              </a:rPr>
              <a:t>Creative Approaches to Time Management </a:t>
            </a:r>
            <a:endParaRPr lang="en-US" sz="4000" dirty="0">
              <a:latin typeface="Algerian" panose="04020705040A02060702" pitchFamily="82" charset="0"/>
            </a:endParaRPr>
          </a:p>
        </p:txBody>
      </p:sp>
      <p:sp>
        <p:nvSpPr>
          <p:cNvPr id="2" name="TextBox 1">
            <a:extLst>
              <a:ext uri="{FF2B5EF4-FFF2-40B4-BE49-F238E27FC236}">
                <a16:creationId xmlns:a16="http://schemas.microsoft.com/office/drawing/2014/main" id="{8A5DDD2F-F66B-5ABD-1791-EF23BF67C9FA}"/>
              </a:ext>
            </a:extLst>
          </p:cNvPr>
          <p:cNvSpPr txBox="1"/>
          <p:nvPr/>
        </p:nvSpPr>
        <p:spPr>
          <a:xfrm>
            <a:off x="241159" y="3644384"/>
            <a:ext cx="11500112" cy="2862322"/>
          </a:xfrm>
          <a:prstGeom prst="rect">
            <a:avLst/>
          </a:prstGeom>
          <a:noFill/>
        </p:spPr>
        <p:txBody>
          <a:bodyPr wrap="square" rtlCol="0">
            <a:spAutoFit/>
          </a:bodyPr>
          <a:lstStyle/>
          <a:p>
            <a:pPr algn="ctr"/>
            <a:r>
              <a:rPr lang="en-US" sz="3600" b="0" i="0" dirty="0">
                <a:solidFill>
                  <a:srgbClr val="E84574"/>
                </a:solidFill>
                <a:effectLst/>
                <a:latin typeface="Book Antiqua" panose="02040602050305030304" pitchFamily="18" charset="0"/>
              </a:rPr>
              <a:t>"Time is not just a series of minutes ticking by; it's a canvas waiting for us to paint our priorities. Creative time management means not just managing minutes, but crafting moments that align with our deepest desires and goals." Johann Hari, </a:t>
            </a:r>
            <a:r>
              <a:rPr lang="en-US" sz="3600" b="0" i="1" dirty="0">
                <a:solidFill>
                  <a:srgbClr val="E84574"/>
                </a:solidFill>
                <a:effectLst/>
                <a:latin typeface="Book Antiqua" panose="02040602050305030304" pitchFamily="18" charset="0"/>
              </a:rPr>
              <a:t>Stolen Focus </a:t>
            </a:r>
          </a:p>
        </p:txBody>
      </p:sp>
    </p:spTree>
    <p:extLst>
      <p:ext uri="{BB962C8B-B14F-4D97-AF65-F5344CB8AC3E}">
        <p14:creationId xmlns:p14="http://schemas.microsoft.com/office/powerpoint/2010/main" val="236527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253FF-6F2A-4CC8-FA29-00936F4C4AFF}"/>
              </a:ext>
            </a:extLst>
          </p:cNvPr>
          <p:cNvSpPr>
            <a:spLocks noGrp="1"/>
          </p:cNvSpPr>
          <p:nvPr>
            <p:ph type="title"/>
          </p:nvPr>
        </p:nvSpPr>
        <p:spPr>
          <a:xfrm>
            <a:off x="685800" y="381000"/>
            <a:ext cx="6412442" cy="657224"/>
          </a:xfrm>
        </p:spPr>
        <p:txBody>
          <a:bodyPr>
            <a:normAutofit/>
          </a:bodyPr>
          <a:lstStyle/>
          <a:p>
            <a:r>
              <a:rPr lang="en-US" sz="3200" dirty="0">
                <a:latin typeface="Algerian" panose="04020705040A02060702" pitchFamily="82" charset="0"/>
              </a:rPr>
              <a:t>Non-Traditional Approaches</a:t>
            </a:r>
          </a:p>
        </p:txBody>
      </p:sp>
      <p:sp>
        <p:nvSpPr>
          <p:cNvPr id="4" name="Text Placeholder 3">
            <a:extLst>
              <a:ext uri="{FF2B5EF4-FFF2-40B4-BE49-F238E27FC236}">
                <a16:creationId xmlns:a16="http://schemas.microsoft.com/office/drawing/2014/main" id="{90B0EF27-6F65-0B99-06E3-617630928239}"/>
              </a:ext>
            </a:extLst>
          </p:cNvPr>
          <p:cNvSpPr>
            <a:spLocks noGrp="1"/>
          </p:cNvSpPr>
          <p:nvPr>
            <p:ph type="body" sz="half" idx="2"/>
          </p:nvPr>
        </p:nvSpPr>
        <p:spPr>
          <a:xfrm>
            <a:off x="685800" y="1038224"/>
            <a:ext cx="6724650" cy="5276850"/>
          </a:xfrm>
        </p:spPr>
        <p:txBody>
          <a:bodyPr>
            <a:noAutofit/>
          </a:bodyPr>
          <a:lstStyle/>
          <a:p>
            <a:pPr marL="285750" marR="0" lvl="0" indent="-285750" algn="l" defTabSz="457200" rtl="0" eaLnBrk="1" fontAlgn="auto" latinLnBrk="0" hangingPunct="1">
              <a:lnSpc>
                <a:spcPct val="170000"/>
              </a:lnSpc>
              <a:spcBef>
                <a:spcPts val="0"/>
              </a:spcBef>
              <a:spcAft>
                <a:spcPts val="1000"/>
              </a:spcAft>
              <a:buClr>
                <a:prstClr val="white"/>
              </a:buClr>
              <a:buSzPct val="100000"/>
              <a:buFont typeface="Arial"/>
              <a:buChar char="•"/>
              <a:tabLst/>
              <a:defRPr/>
            </a:pPr>
            <a:r>
              <a:rPr kumimoji="0" lang="en-US" sz="1100" b="0" i="0" u="none" strike="noStrike" kern="1200" cap="none" spc="0" normalizeH="0" baseline="0" noProof="0" dirty="0">
                <a:ln>
                  <a:noFill/>
                </a:ln>
                <a:solidFill>
                  <a:prstClr val="white"/>
                </a:solidFill>
                <a:effectLst/>
                <a:uLnTx/>
                <a:uFillTx/>
                <a:latin typeface="Book Antiqua" panose="02040602050305030304" pitchFamily="18" charset="0"/>
              </a:rPr>
              <a:t>Eat a big frog for breakfast. Eat another for second breakfast. </a:t>
            </a:r>
            <a:r>
              <a:rPr lang="en-US" sz="1100" dirty="0">
                <a:solidFill>
                  <a:prstClr val="white"/>
                </a:solidFill>
                <a:latin typeface="Book Antiqua" panose="02040602050305030304" pitchFamily="18" charset="0"/>
              </a:rPr>
              <a:t>Yum, frog legs!</a:t>
            </a:r>
            <a:endParaRPr kumimoji="0" lang="en-US" sz="1100" b="0" u="none" strike="noStrike" kern="1200" cap="none" spc="0" normalizeH="0" baseline="0" noProof="0" dirty="0">
              <a:ln>
                <a:noFill/>
              </a:ln>
              <a:solidFill>
                <a:prstClr val="white"/>
              </a:solidFill>
              <a:effectLst/>
              <a:uLnTx/>
              <a:uFillTx/>
              <a:latin typeface="Book Antiqua" panose="02040602050305030304" pitchFamily="18" charset="0"/>
            </a:endParaRPr>
          </a:p>
          <a:p>
            <a:pPr marL="285750" marR="0" lvl="0" indent="-285750" algn="l" defTabSz="457200" rtl="0" eaLnBrk="1" fontAlgn="auto" latinLnBrk="0" hangingPunct="1">
              <a:lnSpc>
                <a:spcPct val="170000"/>
              </a:lnSpc>
              <a:spcBef>
                <a:spcPts val="0"/>
              </a:spcBef>
              <a:spcAft>
                <a:spcPts val="1000"/>
              </a:spcAft>
              <a:buClr>
                <a:prstClr val="white"/>
              </a:buClr>
              <a:buSzPct val="100000"/>
              <a:buFont typeface="Arial"/>
              <a:buChar char="•"/>
              <a:tabLst/>
              <a:defRPr/>
            </a:pPr>
            <a:r>
              <a:rPr lang="en-US" sz="1100" dirty="0">
                <a:solidFill>
                  <a:prstClr val="white"/>
                </a:solidFill>
                <a:latin typeface="Book Antiqua" panose="02040602050305030304" pitchFamily="18" charset="0"/>
              </a:rPr>
              <a:t>P</a:t>
            </a:r>
            <a:r>
              <a:rPr kumimoji="0" lang="en-US" sz="1100" b="0" i="0" u="none" strike="noStrike" kern="1200" cap="none" spc="0" normalizeH="0" baseline="0" noProof="0" dirty="0" err="1">
                <a:ln>
                  <a:noFill/>
                </a:ln>
                <a:solidFill>
                  <a:prstClr val="white"/>
                </a:solidFill>
                <a:effectLst/>
                <a:uLnTx/>
                <a:uFillTx/>
                <a:latin typeface="Book Antiqua" panose="02040602050305030304" pitchFamily="18" charset="0"/>
              </a:rPr>
              <a:t>rioritizing</a:t>
            </a:r>
            <a:r>
              <a:rPr kumimoji="0" lang="en-US" sz="1100" b="0" i="0" u="none" strike="noStrike" kern="1200" cap="none" spc="0" normalizeH="0" baseline="0" noProof="0" dirty="0">
                <a:ln>
                  <a:noFill/>
                </a:ln>
                <a:solidFill>
                  <a:prstClr val="white"/>
                </a:solidFill>
                <a:effectLst/>
                <a:uLnTx/>
                <a:uFillTx/>
                <a:latin typeface="Book Antiqua" panose="02040602050305030304" pitchFamily="18" charset="0"/>
              </a:rPr>
              <a:t> tasks and allocating time effectively by scheduling Pomodoro sessions for each task or project and tracking progress throughout the day. </a:t>
            </a:r>
            <a:r>
              <a:rPr kumimoji="0" lang="en-US" sz="1100" b="0" i="1" u="none" strike="noStrike" kern="1200" cap="none" spc="0" normalizeH="0" baseline="0" noProof="0" dirty="0">
                <a:ln>
                  <a:noFill/>
                </a:ln>
                <a:solidFill>
                  <a:prstClr val="white"/>
                </a:solidFill>
                <a:effectLst/>
                <a:uLnTx/>
                <a:uFillTx/>
                <a:latin typeface="Book Antiqua" panose="02040602050305030304" pitchFamily="18" charset="0"/>
              </a:rPr>
              <a:t>Hint: Use YouTube videos to keep time and inspire your writing.</a:t>
            </a:r>
          </a:p>
          <a:p>
            <a:pPr marL="285750" marR="0" lvl="0" indent="-285750" algn="l" defTabSz="457200" rtl="0" eaLnBrk="1" fontAlgn="auto" latinLnBrk="0" hangingPunct="1">
              <a:lnSpc>
                <a:spcPct val="170000"/>
              </a:lnSpc>
              <a:spcBef>
                <a:spcPts val="0"/>
              </a:spcBef>
              <a:spcAft>
                <a:spcPts val="1000"/>
              </a:spcAft>
              <a:buClr>
                <a:prstClr val="white"/>
              </a:buClr>
              <a:buSzPct val="100000"/>
              <a:buFont typeface="Arial"/>
              <a:buChar char="•"/>
              <a:tabLst/>
              <a:defRPr/>
            </a:pPr>
            <a:r>
              <a:rPr kumimoji="0" lang="en-US" sz="1100" b="0" i="0" u="none" strike="noStrike" kern="1200" cap="none" spc="0" normalizeH="0" baseline="0" noProof="0" dirty="0">
                <a:ln>
                  <a:noFill/>
                </a:ln>
                <a:solidFill>
                  <a:prstClr val="white"/>
                </a:solidFill>
                <a:effectLst/>
                <a:uLnTx/>
                <a:uFillTx/>
                <a:latin typeface="Book Antiqua" panose="02040602050305030304" pitchFamily="18" charset="0"/>
              </a:rPr>
              <a:t>Breaking larger projects into smaller, more manageable components and tackling them one Pomodoro at a time, leading to steady progress and a sense of accomplishment</a:t>
            </a:r>
          </a:p>
          <a:p>
            <a:pPr marL="285750" indent="-285750">
              <a:lnSpc>
                <a:spcPct val="170000"/>
              </a:lnSpc>
              <a:buClr>
                <a:prstClr val="white"/>
              </a:buClr>
              <a:buFont typeface="Arial"/>
              <a:buChar char="•"/>
              <a:defRPr/>
            </a:pPr>
            <a:r>
              <a:rPr lang="en-US" sz="1100" kern="100" dirty="0">
                <a:effectLst/>
                <a:latin typeface="Book Antiqua" panose="02040602050305030304" pitchFamily="18" charset="0"/>
                <a:ea typeface="Aptos" panose="020B0004020202020204" pitchFamily="34" charset="0"/>
                <a:cs typeface="Times New Roman" panose="02020603050405020304" pitchFamily="18" charset="0"/>
              </a:rPr>
              <a:t>Implementing time-saving techniques such as </a:t>
            </a:r>
            <a:r>
              <a:rPr lang="en-US" sz="1100" b="1" kern="100" dirty="0">
                <a:effectLst/>
                <a:latin typeface="Book Antiqua" panose="02040602050305030304" pitchFamily="18" charset="0"/>
                <a:ea typeface="Aptos" panose="020B0004020202020204" pitchFamily="34" charset="0"/>
                <a:cs typeface="Times New Roman" panose="02020603050405020304" pitchFamily="18" charset="0"/>
              </a:rPr>
              <a:t>batching </a:t>
            </a:r>
            <a:r>
              <a:rPr lang="en-US" sz="1100" kern="100" dirty="0">
                <a:effectLst/>
                <a:latin typeface="Book Antiqua" panose="02040602050305030304" pitchFamily="18" charset="0"/>
                <a:ea typeface="Aptos" panose="020B0004020202020204" pitchFamily="34" charset="0"/>
                <a:cs typeface="Times New Roman" panose="02020603050405020304" pitchFamily="18" charset="0"/>
              </a:rPr>
              <a:t>similar tasks together to</a:t>
            </a:r>
            <a:r>
              <a:rPr kumimoji="0" lang="en-US" sz="1100" b="0" i="0" u="none" strike="noStrike" kern="100" cap="none" spc="0" normalizeH="0" baseline="0" noProof="0" dirty="0">
                <a:ln>
                  <a:noFill/>
                </a:ln>
                <a:solidFill>
                  <a:prstClr val="white"/>
                </a:solidFill>
                <a:effectLst/>
                <a:uLnTx/>
                <a:uFillTx/>
                <a:latin typeface="Book Antiqua" panose="02040602050305030304" pitchFamily="18" charset="0"/>
                <a:ea typeface="Aptos" panose="020B0004020202020204" pitchFamily="34" charset="0"/>
                <a:cs typeface="Times New Roman" panose="02020603050405020304" pitchFamily="18" charset="0"/>
              </a:rPr>
              <a:t> improve workflow efficiency and </a:t>
            </a:r>
            <a:r>
              <a:rPr lang="en-US" sz="1100" kern="100" dirty="0">
                <a:effectLst/>
                <a:latin typeface="Book Antiqua" panose="02040602050305030304" pitchFamily="18" charset="0"/>
                <a:ea typeface="Aptos" panose="020B0004020202020204" pitchFamily="34" charset="0"/>
                <a:cs typeface="Times New Roman" panose="02020603050405020304" pitchFamily="18" charset="0"/>
              </a:rPr>
              <a:t>minimize context switching (it taxes executive functioning.) </a:t>
            </a:r>
          </a:p>
          <a:p>
            <a:pPr marL="285750" indent="-285750">
              <a:lnSpc>
                <a:spcPct val="170000"/>
              </a:lnSpc>
              <a:buClr>
                <a:prstClr val="white"/>
              </a:buClr>
              <a:buFont typeface="Arial"/>
              <a:buChar char="•"/>
              <a:defRPr/>
            </a:pPr>
            <a:r>
              <a:rPr lang="en-US" sz="1100" b="1" i="1" kern="100" dirty="0">
                <a:effectLst/>
                <a:latin typeface="Book Antiqua" panose="02040602050305030304" pitchFamily="18" charset="0"/>
                <a:ea typeface="Aptos" panose="020B0004020202020204" pitchFamily="34" charset="0"/>
                <a:cs typeface="Times New Roman" panose="02020603050405020304" pitchFamily="18" charset="0"/>
              </a:rPr>
              <a:t>Pareto Principle:</a:t>
            </a:r>
            <a:r>
              <a:rPr lang="en-US" sz="1100" i="1" kern="100" dirty="0">
                <a:effectLst/>
                <a:latin typeface="Book Antiqua" panose="02040602050305030304" pitchFamily="18" charset="0"/>
                <a:ea typeface="Aptos" panose="020B0004020202020204" pitchFamily="34" charset="0"/>
                <a:cs typeface="Times New Roman" panose="02020603050405020304" pitchFamily="18" charset="0"/>
              </a:rPr>
              <a:t> </a:t>
            </a:r>
            <a:r>
              <a:rPr lang="en-US" sz="1100" kern="100" dirty="0">
                <a:effectLst/>
                <a:latin typeface="Book Antiqua" panose="02040602050305030304" pitchFamily="18" charset="0"/>
                <a:ea typeface="Aptos" panose="020B0004020202020204" pitchFamily="34" charset="0"/>
                <a:cs typeface="Times New Roman" panose="02020603050405020304" pitchFamily="18" charset="0"/>
              </a:rPr>
              <a:t>also known as the </a:t>
            </a:r>
            <a:r>
              <a:rPr lang="en-US" sz="1100" i="1" kern="100" dirty="0">
                <a:effectLst/>
                <a:latin typeface="Book Antiqua" panose="02040602050305030304" pitchFamily="18" charset="0"/>
                <a:ea typeface="Aptos" panose="020B0004020202020204" pitchFamily="34" charset="0"/>
                <a:cs typeface="Times New Roman" panose="02020603050405020304" pitchFamily="18" charset="0"/>
              </a:rPr>
              <a:t>”80/20 rule”, </a:t>
            </a:r>
            <a:r>
              <a:rPr lang="en-US" sz="1100" kern="100" dirty="0">
                <a:effectLst/>
                <a:latin typeface="Book Antiqua" panose="02040602050305030304" pitchFamily="18" charset="0"/>
                <a:ea typeface="Aptos" panose="020B0004020202020204" pitchFamily="34" charset="0"/>
                <a:cs typeface="Times New Roman" panose="02020603050405020304" pitchFamily="18" charset="0"/>
              </a:rPr>
              <a:t>which suggests that 80% of results come from 20% of efforts. Apply this principle to identify high-leverage activities and allocate time and resources accordingly.</a:t>
            </a:r>
            <a:endParaRPr kumimoji="0" lang="en-US" sz="1100" b="0" i="0" u="none" strike="noStrike" kern="1200" cap="none" spc="0" normalizeH="0" baseline="0" noProof="0" dirty="0">
              <a:ln>
                <a:noFill/>
              </a:ln>
              <a:solidFill>
                <a:prstClr val="white"/>
              </a:solidFill>
              <a:effectLst/>
              <a:uLnTx/>
              <a:uFillTx/>
              <a:latin typeface="Book Antiqua" panose="02040602050305030304" pitchFamily="18" charset="0"/>
            </a:endParaRPr>
          </a:p>
          <a:p>
            <a:pPr marL="285750" marR="0" lvl="0" indent="-285750" algn="l" defTabSz="457200" rtl="0" eaLnBrk="1" fontAlgn="auto" latinLnBrk="0" hangingPunct="1">
              <a:lnSpc>
                <a:spcPct val="170000"/>
              </a:lnSpc>
              <a:spcBef>
                <a:spcPts val="0"/>
              </a:spcBef>
              <a:spcAft>
                <a:spcPts val="1000"/>
              </a:spcAft>
              <a:buClr>
                <a:prstClr val="white"/>
              </a:buClr>
              <a:buSzPct val="100000"/>
              <a:buFont typeface="Arial"/>
              <a:buChar char="•"/>
              <a:tabLst/>
              <a:defRPr/>
            </a:pPr>
            <a:r>
              <a:rPr kumimoji="0" lang="en-US" sz="1100" b="0" i="0" u="none" strike="noStrike" kern="1200" cap="none" spc="0" normalizeH="0" baseline="0" noProof="0" dirty="0">
                <a:ln>
                  <a:noFill/>
                </a:ln>
                <a:solidFill>
                  <a:prstClr val="white"/>
                </a:solidFill>
                <a:effectLst/>
                <a:uLnTx/>
                <a:uFillTx/>
                <a:latin typeface="Book Antiqua" panose="02040602050305030304" pitchFamily="18" charset="0"/>
              </a:rPr>
              <a:t>Partnering with an accountability buddy or joining a support group to share progress, provide encouragement, and hold each other accountable.</a:t>
            </a:r>
          </a:p>
          <a:p>
            <a:pPr marL="285750" marR="0" lvl="0" indent="-285750" algn="l" defTabSz="457200" rtl="0" eaLnBrk="1" fontAlgn="auto" latinLnBrk="0" hangingPunct="1">
              <a:lnSpc>
                <a:spcPct val="170000"/>
              </a:lnSpc>
              <a:spcBef>
                <a:spcPts val="0"/>
              </a:spcBef>
              <a:spcAft>
                <a:spcPts val="1000"/>
              </a:spcAft>
              <a:buClr>
                <a:prstClr val="white"/>
              </a:buClr>
              <a:buSzPct val="100000"/>
              <a:buFont typeface="Arial"/>
              <a:buChar char="•"/>
              <a:tabLst/>
              <a:defRPr/>
            </a:pPr>
            <a:r>
              <a:rPr kumimoji="0" lang="en-US" sz="1100" b="0" i="0" u="none" strike="noStrike" kern="1200" cap="none" spc="0" normalizeH="0" baseline="0" noProof="0" dirty="0">
                <a:ln>
                  <a:noFill/>
                </a:ln>
                <a:solidFill>
                  <a:prstClr val="white"/>
                </a:solidFill>
                <a:effectLst/>
                <a:uLnTx/>
                <a:uFillTx/>
                <a:latin typeface="Book Antiqua" panose="02040602050305030304" pitchFamily="18" charset="0"/>
              </a:rPr>
              <a:t>Using public commitment strategies, such as posting progress updates on social media or sharing goals with friends and family, to increase accountability and motivation to follow through on habit commitments. </a:t>
            </a:r>
            <a:r>
              <a:rPr kumimoji="0" lang="en-US" sz="1100" b="0" i="1" u="none" strike="noStrike" kern="1200" cap="none" spc="0" normalizeH="0" baseline="0" noProof="0" dirty="0">
                <a:ln>
                  <a:noFill/>
                </a:ln>
                <a:solidFill>
                  <a:prstClr val="white"/>
                </a:solidFill>
                <a:effectLst/>
                <a:uLnTx/>
                <a:uFillTx/>
                <a:latin typeface="Book Antiqua" panose="02040602050305030304" pitchFamily="18" charset="0"/>
              </a:rPr>
              <a:t>Make your path known!</a:t>
            </a:r>
          </a:p>
        </p:txBody>
      </p:sp>
      <p:pic>
        <p:nvPicPr>
          <p:cNvPr id="10" name="Content Placeholder 9" descr="A statue of a person holding a scale and a sword&#10;&#10;Description automatically generated">
            <a:extLst>
              <a:ext uri="{FF2B5EF4-FFF2-40B4-BE49-F238E27FC236}">
                <a16:creationId xmlns:a16="http://schemas.microsoft.com/office/drawing/2014/main" id="{E7DCE994-2590-44AF-6FFD-B419636538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9362" y="2363788"/>
            <a:ext cx="4191000" cy="4191000"/>
          </a:xfrm>
        </p:spPr>
      </p:pic>
      <p:pic>
        <p:nvPicPr>
          <p:cNvPr id="12" name="Picture 11" descr="A plate with frogs and fruits on it&#10;&#10;Description automatically generated">
            <a:extLst>
              <a:ext uri="{FF2B5EF4-FFF2-40B4-BE49-F238E27FC236}">
                <a16:creationId xmlns:a16="http://schemas.microsoft.com/office/drawing/2014/main" id="{B407D265-0D23-2DD1-604C-88B8A8906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7150" y="257177"/>
            <a:ext cx="1828800" cy="1828800"/>
          </a:xfrm>
          <a:prstGeom prst="rect">
            <a:avLst/>
          </a:prstGeom>
        </p:spPr>
      </p:pic>
      <p:pic>
        <p:nvPicPr>
          <p:cNvPr id="14" name="Picture 13" descr="A clock with fruits and vegetables&#10;&#10;Description automatically generated">
            <a:extLst>
              <a:ext uri="{FF2B5EF4-FFF2-40B4-BE49-F238E27FC236}">
                <a16:creationId xmlns:a16="http://schemas.microsoft.com/office/drawing/2014/main" id="{76D834C9-BD62-D147-8834-CB4C29A070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50" y="223838"/>
            <a:ext cx="1828800" cy="1828800"/>
          </a:xfrm>
          <a:prstGeom prst="rect">
            <a:avLst/>
          </a:prstGeom>
        </p:spPr>
      </p:pic>
    </p:spTree>
    <p:extLst>
      <p:ext uri="{BB962C8B-B14F-4D97-AF65-F5344CB8AC3E}">
        <p14:creationId xmlns:p14="http://schemas.microsoft.com/office/powerpoint/2010/main" val="3179281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3A10-38FC-4802-DD7A-8C8077960113}"/>
              </a:ext>
            </a:extLst>
          </p:cNvPr>
          <p:cNvSpPr>
            <a:spLocks noGrp="1"/>
          </p:cNvSpPr>
          <p:nvPr>
            <p:ph type="title"/>
          </p:nvPr>
        </p:nvSpPr>
        <p:spPr>
          <a:xfrm>
            <a:off x="410063" y="290512"/>
            <a:ext cx="6164653" cy="800100"/>
          </a:xfrm>
        </p:spPr>
        <p:txBody>
          <a:bodyPr>
            <a:normAutofit/>
          </a:bodyPr>
          <a:lstStyle/>
          <a:p>
            <a:r>
              <a:rPr lang="en-US" sz="3600" dirty="0">
                <a:latin typeface="Algerian" panose="04020705040A02060702" pitchFamily="82" charset="0"/>
              </a:rPr>
              <a:t>Minimizing distractions</a:t>
            </a:r>
          </a:p>
        </p:txBody>
      </p:sp>
      <p:pic>
        <p:nvPicPr>
          <p:cNvPr id="6" name="Picture Placeholder 5">
            <a:extLst>
              <a:ext uri="{FF2B5EF4-FFF2-40B4-BE49-F238E27FC236}">
                <a16:creationId xmlns:a16="http://schemas.microsoft.com/office/drawing/2014/main" id="{FFE7ACAF-F43D-8C7D-C994-37EF1432218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4119" r="14119"/>
          <a:stretch/>
        </p:blipFill>
        <p:spPr>
          <a:xfrm>
            <a:off x="8695750" y="174396"/>
            <a:ext cx="3280974" cy="4572000"/>
          </a:xfrm>
        </p:spPr>
      </p:pic>
      <p:sp>
        <p:nvSpPr>
          <p:cNvPr id="4" name="Text Placeholder 3">
            <a:extLst>
              <a:ext uri="{FF2B5EF4-FFF2-40B4-BE49-F238E27FC236}">
                <a16:creationId xmlns:a16="http://schemas.microsoft.com/office/drawing/2014/main" id="{844016DE-1B6B-5DFB-B60E-4560DA1B18AA}"/>
              </a:ext>
            </a:extLst>
          </p:cNvPr>
          <p:cNvSpPr>
            <a:spLocks noGrp="1"/>
          </p:cNvSpPr>
          <p:nvPr>
            <p:ph type="body" sz="half" idx="2"/>
          </p:nvPr>
        </p:nvSpPr>
        <p:spPr>
          <a:xfrm>
            <a:off x="515145" y="1190493"/>
            <a:ext cx="5613181" cy="4776788"/>
          </a:xfrm>
        </p:spPr>
        <p:txBody>
          <a:bodyPr>
            <a:normAutofit fontScale="92500"/>
          </a:bodyPr>
          <a:lstStyle/>
          <a:p>
            <a:pPr marL="285750" indent="-285750">
              <a:buFont typeface="Arial" panose="020B0604020202020204" pitchFamily="34" charset="0"/>
              <a:buChar char="•"/>
            </a:pPr>
            <a:r>
              <a:rPr lang="en-US" sz="1400" b="1" i="1" dirty="0">
                <a:effectLst/>
                <a:latin typeface="Book Antiqua" panose="02040602050305030304" pitchFamily="18" charset="0"/>
                <a:ea typeface="Aptos" panose="020B0004020202020204" pitchFamily="34" charset="0"/>
              </a:rPr>
              <a:t>"two-minute rule" </a:t>
            </a:r>
            <a:r>
              <a:rPr lang="en-US" sz="1400" dirty="0">
                <a:effectLst/>
                <a:latin typeface="Book Antiqua" panose="02040602050305030304" pitchFamily="18" charset="0"/>
                <a:ea typeface="Aptos" panose="020B0004020202020204" pitchFamily="34" charset="0"/>
              </a:rPr>
              <a:t>deal with small tasks immediately to prevent them from piling up and becoming distractions later.</a:t>
            </a:r>
          </a:p>
          <a:p>
            <a:pPr marL="285750" indent="-285750">
              <a:buFont typeface="Arial" panose="020B0604020202020204" pitchFamily="34" charset="0"/>
              <a:buChar char="•"/>
            </a:pPr>
            <a:r>
              <a:rPr lang="en-US" sz="1400" b="1" i="1" dirty="0">
                <a:latin typeface="Book Antiqua" panose="02040602050305030304" pitchFamily="18" charset="0"/>
              </a:rPr>
              <a:t>“ABCDE method” </a:t>
            </a:r>
            <a:r>
              <a:rPr lang="en-US" sz="1400" dirty="0">
                <a:latin typeface="Book Antiqua" panose="02040602050305030304" pitchFamily="18" charset="0"/>
              </a:rPr>
              <a:t>prioritizes tasks based on importance and urgency.</a:t>
            </a:r>
          </a:p>
          <a:p>
            <a:pPr marL="285750" indent="-285750">
              <a:buFont typeface="Arial" panose="020B0604020202020204" pitchFamily="34" charset="0"/>
              <a:buChar char="•"/>
            </a:pPr>
            <a:r>
              <a:rPr lang="en-US" sz="1400" dirty="0">
                <a:latin typeface="Book Antiqua" panose="02040602050305030304" pitchFamily="18" charset="0"/>
              </a:rPr>
              <a:t>Practical time management strategies for prioritizing tasks, such as creating to-do lists, setting goals, and using techniques like time blocking.</a:t>
            </a:r>
          </a:p>
          <a:p>
            <a:pPr marL="285750" indent="-285750">
              <a:buFont typeface="Arial" panose="020B0604020202020204" pitchFamily="34" charset="0"/>
              <a:buChar char="•"/>
            </a:pPr>
            <a:r>
              <a:rPr lang="en-US" sz="1400" i="1" kern="100" dirty="0">
                <a:latin typeface="Book Antiqua" panose="02040602050305030304" pitchFamily="18" charset="0"/>
                <a:ea typeface="Aptos" panose="020B0004020202020204" pitchFamily="34" charset="0"/>
                <a:cs typeface="Times New Roman" panose="02020603050405020304" pitchFamily="18" charset="0"/>
              </a:rPr>
              <a:t>“</a:t>
            </a:r>
            <a:r>
              <a:rPr lang="en-US" sz="1400" i="1" kern="100" dirty="0">
                <a:effectLst/>
                <a:latin typeface="Book Antiqua" panose="02040602050305030304" pitchFamily="18" charset="0"/>
                <a:ea typeface="Aptos" panose="020B0004020202020204" pitchFamily="34" charset="0"/>
                <a:cs typeface="Times New Roman" panose="02020603050405020304" pitchFamily="18" charset="0"/>
              </a:rPr>
              <a:t>the 80/20 rule”</a:t>
            </a:r>
            <a:r>
              <a:rPr lang="en-US" sz="1400" kern="100" dirty="0">
                <a:effectLst/>
                <a:latin typeface="Book Antiqua" panose="02040602050305030304" pitchFamily="18" charset="0"/>
                <a:ea typeface="Aptos" panose="020B0004020202020204" pitchFamily="34" charset="0"/>
                <a:cs typeface="Times New Roman" panose="02020603050405020304" pitchFamily="18" charset="0"/>
              </a:rPr>
              <a:t>, where writers spend 80% of their time on essential tasks and 20% on leisure and self-care activities.</a:t>
            </a:r>
            <a:endParaRPr lang="en-US" sz="14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Book Antiqua" panose="02040602050305030304" pitchFamily="18" charset="0"/>
                <a:ea typeface="+mn-ea"/>
                <a:cs typeface="+mn-cs"/>
              </a:rPr>
              <a:t>“Write or Die" </a:t>
            </a:r>
            <a:r>
              <a:rPr lang="en-US" sz="1400" dirty="0">
                <a:latin typeface="Book Antiqua" panose="02040602050305030304" pitchFamily="18" charset="0"/>
                <a:ea typeface="+mn-ea"/>
                <a:cs typeface="+mn-cs"/>
              </a:rPr>
              <a:t>technique, where writers set a timer and commit to writing without interruption for a set period.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kern="100" dirty="0">
              <a:effectLst/>
              <a:latin typeface="Book Antiqua" panose="02040602050305030304" pitchFamily="18"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1400" kern="100" dirty="0">
                <a:effectLst/>
                <a:latin typeface="Book Antiqua" panose="02040602050305030304" pitchFamily="18" charset="0"/>
                <a:ea typeface="Aptos" panose="020B0004020202020204" pitchFamily="34" charset="0"/>
                <a:cs typeface="Times New Roman" panose="02020603050405020304" pitchFamily="18" charset="0"/>
              </a:rPr>
              <a:t> Maintain strong boundaries and recognize the signs of burnout to prevent long-term negative effects on creativity and well-being. </a:t>
            </a:r>
          </a:p>
          <a:p>
            <a:pPr marL="285750" indent="-285750">
              <a:buFont typeface="Arial" panose="020B0604020202020204" pitchFamily="34" charset="0"/>
              <a:buChar char="•"/>
            </a:pPr>
            <a:r>
              <a:rPr lang="en-US" sz="1400" kern="100" dirty="0">
                <a:effectLst/>
                <a:latin typeface="Book Antiqua" panose="02040602050305030304" pitchFamily="18" charset="0"/>
                <a:ea typeface="Aptos" panose="020B0004020202020204" pitchFamily="34" charset="0"/>
                <a:cs typeface="Times New Roman" panose="02020603050405020304" pitchFamily="18" charset="0"/>
              </a:rPr>
              <a:t>"work-life balance wheel," where writers assess and prioritize different areas of their life such as work, family, health, and hobbies.</a:t>
            </a:r>
          </a:p>
          <a:p>
            <a:pPr marL="285750" indent="-285750">
              <a:buFont typeface="Arial" panose="020B0604020202020204" pitchFamily="34" charset="0"/>
              <a:buChar char="•"/>
            </a:pPr>
            <a:r>
              <a:rPr lang="en-US" sz="1400" kern="100" dirty="0">
                <a:effectLst/>
                <a:latin typeface="Book Antiqua" panose="02040602050305030304" pitchFamily="18" charset="0"/>
                <a:ea typeface="Aptos" panose="020B0004020202020204" pitchFamily="34" charset="0"/>
                <a:cs typeface="Times New Roman" panose="02020603050405020304" pitchFamily="18" charset="0"/>
              </a:rPr>
              <a:t>Use DND, noise cancelling headphones, and delete all unnecessary apps from your phone. </a:t>
            </a:r>
          </a:p>
          <a:p>
            <a:pPr marL="285750" indent="-285750">
              <a:buFont typeface="Arial" panose="020B0604020202020204" pitchFamily="34" charset="0"/>
              <a:buChar char="•"/>
            </a:pPr>
            <a:r>
              <a:rPr lang="en-US" sz="1400" kern="100" dirty="0">
                <a:effectLst/>
                <a:latin typeface="Book Antiqua" panose="02040602050305030304" pitchFamily="18" charset="0"/>
                <a:ea typeface="Aptos" panose="020B0004020202020204" pitchFamily="34" charset="0"/>
                <a:cs typeface="Times New Roman" panose="02020603050405020304" pitchFamily="18" charset="0"/>
              </a:rPr>
              <a:t>Have “office hours” for answering emails, texts, and returning phone calls. Unsubscribe from newsletters you don’t read.</a:t>
            </a:r>
          </a:p>
        </p:txBody>
      </p:sp>
      <p:pic>
        <p:nvPicPr>
          <p:cNvPr id="8" name="Picture 7" descr="A screenshot of a computer&#10;&#10;Description automatically generated">
            <a:extLst>
              <a:ext uri="{FF2B5EF4-FFF2-40B4-BE49-F238E27FC236}">
                <a16:creationId xmlns:a16="http://schemas.microsoft.com/office/drawing/2014/main" id="{B169B2A8-95E8-635C-DE1E-886383DC6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7005" y="4178529"/>
            <a:ext cx="1369719"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screen shot of a phone&#10;&#10;Description automatically generated">
            <a:extLst>
              <a:ext uri="{FF2B5EF4-FFF2-40B4-BE49-F238E27FC236}">
                <a16:creationId xmlns:a16="http://schemas.microsoft.com/office/drawing/2014/main" id="{F8758EF7-AB16-0201-06E2-6D3239825379}"/>
              </a:ext>
            </a:extLst>
          </p:cNvPr>
          <p:cNvPicPr>
            <a:picLocks noChangeAspect="1"/>
          </p:cNvPicPr>
          <p:nvPr/>
        </p:nvPicPr>
        <p:blipFill rotWithShape="1">
          <a:blip r:embed="rId5">
            <a:extLst>
              <a:ext uri="{28A0092B-C50C-407E-A947-70E740481C1C}">
                <a14:useLocalDpi xmlns:a14="http://schemas.microsoft.com/office/drawing/2010/main" val="0"/>
              </a:ext>
            </a:extLst>
          </a:blip>
          <a:srcRect l="6134" t="2337" r="3543" b="2406"/>
          <a:stretch/>
        </p:blipFill>
        <p:spPr>
          <a:xfrm>
            <a:off x="7701699" y="3207470"/>
            <a:ext cx="1710373" cy="3186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descr="A book cover with a colorful circle&#10;&#10;Description automatically generated">
            <a:extLst>
              <a:ext uri="{FF2B5EF4-FFF2-40B4-BE49-F238E27FC236}">
                <a16:creationId xmlns:a16="http://schemas.microsoft.com/office/drawing/2014/main" id="{DCA9741B-FE80-41DB-74A3-88EE4BD2E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5793" y="290512"/>
            <a:ext cx="1585665" cy="2409825"/>
          </a:xfrm>
          <a:prstGeom prst="rect">
            <a:avLst/>
          </a:prstGeom>
        </p:spPr>
      </p:pic>
      <p:pic>
        <p:nvPicPr>
          <p:cNvPr id="8196" name="Picture 4" descr="active noise cancelling headphones noise cancelling headphones noise reduction headphones wireless noise cancelling headphones bluetooth noise cancelling headphone  cowin e7 pro headphones">
            <a:extLst>
              <a:ext uri="{FF2B5EF4-FFF2-40B4-BE49-F238E27FC236}">
                <a16:creationId xmlns:a16="http://schemas.microsoft.com/office/drawing/2014/main" id="{45BE8587-6A70-7D36-5C5E-B9D0C65393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271" t="9057" r="11112" b="10465"/>
          <a:stretch/>
        </p:blipFill>
        <p:spPr bwMode="auto">
          <a:xfrm>
            <a:off x="9838883" y="5512029"/>
            <a:ext cx="994707" cy="1044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204" name="Picture 12" descr="Stay Focused: App/Site Blocker Stats: Usage, Downloads and Ranking in  Google Play Store | Similarweb">
            <a:extLst>
              <a:ext uri="{FF2B5EF4-FFF2-40B4-BE49-F238E27FC236}">
                <a16:creationId xmlns:a16="http://schemas.microsoft.com/office/drawing/2014/main" id="{65591A8C-9528-19DD-8580-E3A1C5BECF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55626" y="5967281"/>
            <a:ext cx="716323" cy="716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206" name="Picture 14" descr="Freedom: Site/App Blocker APK 1.97.448 for Android – Download Freedom:  Site/App Blocker APK Latest Version from APKFab.com">
            <a:extLst>
              <a:ext uri="{FF2B5EF4-FFF2-40B4-BE49-F238E27FC236}">
                <a16:creationId xmlns:a16="http://schemas.microsoft.com/office/drawing/2014/main" id="{798A6942-C941-6097-1E48-AA4D083752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9657" y="2957845"/>
            <a:ext cx="689896" cy="689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01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The girl walking in the forest path Stock Photo free download">
            <a:extLst>
              <a:ext uri="{FF2B5EF4-FFF2-40B4-BE49-F238E27FC236}">
                <a16:creationId xmlns:a16="http://schemas.microsoft.com/office/drawing/2014/main" id="{8F3D746D-8D9B-0346-BF39-2E45F47BD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532" y="508260"/>
            <a:ext cx="2517057" cy="15312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304" name="Picture 16" descr="How To Paint Dot Mandalas VERY BEGINNERS STONE Handmade stone Step by Step  Tutorial - YouTube">
            <a:extLst>
              <a:ext uri="{FF2B5EF4-FFF2-40B4-BE49-F238E27FC236}">
                <a16:creationId xmlns:a16="http://schemas.microsoft.com/office/drawing/2014/main" id="{65F25D11-09BC-7FF1-A39C-C4D4775014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6" t="16041" r="8710" b="16568"/>
          <a:stretch/>
        </p:blipFill>
        <p:spPr bwMode="auto">
          <a:xfrm>
            <a:off x="6898507" y="5519927"/>
            <a:ext cx="1882737" cy="1058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6CB2A753-5B52-26BA-9B9C-65C02E0095BE}"/>
              </a:ext>
            </a:extLst>
          </p:cNvPr>
          <p:cNvSpPr>
            <a:spLocks noGrp="1"/>
          </p:cNvSpPr>
          <p:nvPr>
            <p:ph type="title"/>
          </p:nvPr>
        </p:nvSpPr>
        <p:spPr>
          <a:xfrm>
            <a:off x="274822" y="488626"/>
            <a:ext cx="6259328" cy="809625"/>
          </a:xfrm>
        </p:spPr>
        <p:txBody>
          <a:bodyPr>
            <a:noAutofit/>
          </a:bodyPr>
          <a:lstStyle/>
          <a:p>
            <a:r>
              <a:rPr lang="en-US" sz="3600" dirty="0">
                <a:latin typeface="Algerian" panose="04020705040A02060702" pitchFamily="82" charset="0"/>
              </a:rPr>
              <a:t>Cultivating Mindfulness</a:t>
            </a:r>
            <a:br>
              <a:rPr lang="en-US" sz="3600" dirty="0">
                <a:latin typeface="Algerian" panose="04020705040A02060702" pitchFamily="82" charset="0"/>
              </a:rPr>
            </a:br>
            <a:r>
              <a:rPr lang="en-US" sz="3600" dirty="0">
                <a:latin typeface="Algerian" panose="04020705040A02060702" pitchFamily="82" charset="0"/>
              </a:rPr>
              <a:t> &amp; Presence with intent</a:t>
            </a:r>
          </a:p>
        </p:txBody>
      </p:sp>
      <p:sp>
        <p:nvSpPr>
          <p:cNvPr id="7" name="Text Placeholder 6">
            <a:extLst>
              <a:ext uri="{FF2B5EF4-FFF2-40B4-BE49-F238E27FC236}">
                <a16:creationId xmlns:a16="http://schemas.microsoft.com/office/drawing/2014/main" id="{93B3873D-D22B-0154-5267-CE97EA368451}"/>
              </a:ext>
            </a:extLst>
          </p:cNvPr>
          <p:cNvSpPr>
            <a:spLocks noGrp="1"/>
          </p:cNvSpPr>
          <p:nvPr>
            <p:ph type="body" sz="half" idx="2"/>
          </p:nvPr>
        </p:nvSpPr>
        <p:spPr>
          <a:xfrm>
            <a:off x="247380" y="1273866"/>
            <a:ext cx="5946501" cy="5174560"/>
          </a:xfrm>
        </p:spPr>
        <p:txBody>
          <a:bodyPr>
            <a:noAutofit/>
          </a:bodyPr>
          <a:lstStyle/>
          <a:p>
            <a:pPr indent="457200">
              <a:lnSpc>
                <a:spcPct val="150000"/>
              </a:lnSpc>
              <a:spcAft>
                <a:spcPts val="800"/>
              </a:spcAft>
            </a:pPr>
            <a:r>
              <a:rPr lang="en-US" sz="1500" kern="0" dirty="0">
                <a:effectLst/>
                <a:latin typeface="Book Antiqua" panose="02040602050305030304" pitchFamily="18" charset="0"/>
                <a:ea typeface="Times New Roman" panose="02020603050405020304" pitchFamily="18" charset="0"/>
                <a:cs typeface="Times New Roman" panose="02020603050405020304" pitchFamily="18" charset="0"/>
              </a:rPr>
              <a:t>Practicing </a:t>
            </a:r>
            <a:r>
              <a:rPr lang="en-US" sz="1500" kern="0" dirty="0">
                <a:latin typeface="Book Antiqua" panose="02040602050305030304" pitchFamily="18" charset="0"/>
                <a:ea typeface="Times New Roman" panose="02020603050405020304" pitchFamily="18" charset="0"/>
                <a:cs typeface="Times New Roman" panose="02020603050405020304" pitchFamily="18" charset="0"/>
              </a:rPr>
              <a:t>N</a:t>
            </a:r>
            <a:r>
              <a:rPr lang="en-US" sz="1500" kern="0" dirty="0">
                <a:effectLst/>
                <a:latin typeface="Book Antiqua" panose="02040602050305030304" pitchFamily="18" charset="0"/>
                <a:ea typeface="Times New Roman" panose="02020603050405020304" pitchFamily="18" charset="0"/>
                <a:cs typeface="Times New Roman" panose="02020603050405020304" pitchFamily="18" charset="0"/>
              </a:rPr>
              <a:t>iksen by sitting quietly and observing the world around you without any specific goal or purpose, allowing thoughts to come and go without judgment.</a:t>
            </a:r>
            <a:r>
              <a:rPr lang="en-US" sz="1500" kern="0" dirty="0">
                <a:latin typeface="Book Antiqua" panose="02040602050305030304" pitchFamily="18" charset="0"/>
                <a:ea typeface="Aptos" panose="020B0004020202020204" pitchFamily="34" charset="0"/>
                <a:cs typeface="Times New Roman" panose="02020603050405020304" pitchFamily="18" charset="0"/>
              </a:rPr>
              <a:t> Daydreaming while performing repetitive tasks such folding laundry, knitting,  or martial arts forms and yoga poses. </a:t>
            </a:r>
          </a:p>
          <a:p>
            <a:pPr indent="457200">
              <a:lnSpc>
                <a:spcPct val="150000"/>
              </a:lnSpc>
              <a:spcAft>
                <a:spcPts val="800"/>
              </a:spcAft>
            </a:pPr>
            <a:r>
              <a:rPr lang="en-US" sz="1500" kern="0" dirty="0">
                <a:latin typeface="Book Antiqua" panose="02040602050305030304" pitchFamily="18" charset="0"/>
                <a:cs typeface="Times New Roman" panose="02020603050405020304" pitchFamily="18" charset="0"/>
              </a:rPr>
              <a:t>Embracing stillness and reflection by e</a:t>
            </a:r>
            <a:r>
              <a:rPr lang="en-US" sz="1500" dirty="0">
                <a:latin typeface="Book Antiqua" panose="02040602050305030304" pitchFamily="18" charset="0"/>
              </a:rPr>
              <a:t>ngaging in activities that provide mental or physical refreshment, such as listening to music, journaling, practicing deep breathing ,</a:t>
            </a:r>
            <a:r>
              <a:rPr lang="en-US" sz="1500" kern="100" dirty="0">
                <a:effectLst/>
                <a:latin typeface="Book Antiqua" panose="02040602050305030304" pitchFamily="18" charset="0"/>
                <a:ea typeface="Aptos" panose="020B0004020202020204" pitchFamily="34" charset="0"/>
                <a:cs typeface="Times New Roman" panose="02020603050405020304" pitchFamily="18" charset="0"/>
              </a:rPr>
              <a:t>meditation, or visualization to enhance focus and concentration.</a:t>
            </a:r>
            <a:endParaRPr lang="en-US" sz="15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500" kern="0" dirty="0">
                <a:effectLst/>
                <a:latin typeface="Book Antiqua" panose="02040602050305030304" pitchFamily="18" charset="0"/>
                <a:ea typeface="Times New Roman" panose="02020603050405020304" pitchFamily="18" charset="0"/>
                <a:cs typeface="Times New Roman" panose="02020603050405020304" pitchFamily="18" charset="0"/>
              </a:rPr>
              <a:t>Achieving a state of flow while painting, becoming     completely absorbed in the creative process, losing track of              time and self-awareness.</a:t>
            </a:r>
            <a:endParaRPr lang="en-US" sz="15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457200">
              <a:lnSpc>
                <a:spcPct val="150000"/>
              </a:lnSpc>
              <a:spcBef>
                <a:spcPts val="0"/>
              </a:spcBef>
              <a:spcAft>
                <a:spcPts val="800"/>
              </a:spcAft>
            </a:pPr>
            <a:r>
              <a:rPr lang="en-US" sz="1500" kern="0" dirty="0">
                <a:effectLst/>
                <a:latin typeface="Book Antiqua" panose="02040602050305030304" pitchFamily="18" charset="0"/>
                <a:ea typeface="Times New Roman" panose="02020603050405020304" pitchFamily="18" charset="0"/>
                <a:cs typeface="Times New Roman" panose="02020603050405020304" pitchFamily="18" charset="0"/>
              </a:rPr>
              <a:t>Creating unicorn space by going for a walk in nature without any distractions, allowing the mind to wander freely and explore new ideas and perspectives.</a:t>
            </a:r>
            <a:r>
              <a:rPr lang="en-US" sz="1500" kern="0" dirty="0">
                <a:latin typeface="Book Antiqua" panose="02040602050305030304" pitchFamily="18" charset="0"/>
                <a:cs typeface="Times New Roman" panose="02020603050405020304" pitchFamily="18" charset="0"/>
              </a:rPr>
              <a:t> </a:t>
            </a:r>
          </a:p>
        </p:txBody>
      </p:sp>
      <p:pic>
        <p:nvPicPr>
          <p:cNvPr id="12292" name="Picture 4">
            <a:extLst>
              <a:ext uri="{FF2B5EF4-FFF2-40B4-BE49-F238E27FC236}">
                <a16:creationId xmlns:a16="http://schemas.microsoft.com/office/drawing/2014/main" id="{64F0AF80-1E4A-E919-6B09-EAF4714F14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2205" y="178858"/>
            <a:ext cx="3941046" cy="5095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6" name="Picture 8" descr="How to Practise Niksen: the Art of Doing Nothing | happiness.com">
            <a:extLst>
              <a:ext uri="{FF2B5EF4-FFF2-40B4-BE49-F238E27FC236}">
                <a16:creationId xmlns:a16="http://schemas.microsoft.com/office/drawing/2014/main" id="{7BA3A5CA-E73F-E165-2E9E-F1E5D987DF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2468" y="4745265"/>
            <a:ext cx="1588404" cy="1058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8" name="Picture 10" descr="Woman Crocheting Stock Illustrations – 163 Woman Crocheting Stock  Illustrations, Vectors &amp; Clipart - Dreamstime">
            <a:extLst>
              <a:ext uri="{FF2B5EF4-FFF2-40B4-BE49-F238E27FC236}">
                <a16:creationId xmlns:a16="http://schemas.microsoft.com/office/drawing/2014/main" id="{6638EC71-DB7D-E8A2-BBB4-58027B3CF3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0589" y="4524375"/>
            <a:ext cx="3122299" cy="2080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300" name="Picture 12" descr="jigsaw puzzle pieces scattered Stock Photo - Alamy">
            <a:extLst>
              <a:ext uri="{FF2B5EF4-FFF2-40B4-BE49-F238E27FC236}">
                <a16:creationId xmlns:a16="http://schemas.microsoft.com/office/drawing/2014/main" id="{78607FF5-DCDF-F9C5-1CAF-3D98BB6EEE5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3364"/>
          <a:stretch/>
        </p:blipFill>
        <p:spPr bwMode="auto">
          <a:xfrm>
            <a:off x="7706525" y="2112492"/>
            <a:ext cx="1074719" cy="1498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302" name="Picture 14" descr="Meditation Improves Emotions When Not Meditating • Yoga Basics">
            <a:extLst>
              <a:ext uri="{FF2B5EF4-FFF2-40B4-BE49-F238E27FC236}">
                <a16:creationId xmlns:a16="http://schemas.microsoft.com/office/drawing/2014/main" id="{42526022-0185-918D-1AC8-C44D99F62D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8296" y="3932906"/>
            <a:ext cx="2500805" cy="1664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 name="Picture 17" descr="A person holding a bouquet of flowers&#10;&#10;Description automatically generated">
            <a:extLst>
              <a:ext uri="{FF2B5EF4-FFF2-40B4-BE49-F238E27FC236}">
                <a16:creationId xmlns:a16="http://schemas.microsoft.com/office/drawing/2014/main" id="{CF9DF38A-1EBB-5957-D33B-6CA3E8E7F3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43460" y="3143830"/>
            <a:ext cx="1669094" cy="1669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77368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CCFF-2295-25F2-EA95-DD743DB9DC9F}"/>
              </a:ext>
            </a:extLst>
          </p:cNvPr>
          <p:cNvSpPr>
            <a:spLocks noGrp="1"/>
          </p:cNvSpPr>
          <p:nvPr>
            <p:ph type="title"/>
          </p:nvPr>
        </p:nvSpPr>
        <p:spPr>
          <a:xfrm>
            <a:off x="656712" y="362802"/>
            <a:ext cx="6783909" cy="1456267"/>
          </a:xfrm>
        </p:spPr>
        <p:txBody>
          <a:bodyPr vert="horz" lIns="91440" tIns="45720" rIns="91440" bIns="45720" rtlCol="0" anchor="ctr">
            <a:normAutofit/>
          </a:bodyPr>
          <a:lstStyle/>
          <a:p>
            <a:r>
              <a:rPr lang="en-US" sz="4000" dirty="0">
                <a:latin typeface="Algerian" panose="04020705040A02060702" pitchFamily="82" charset="0"/>
              </a:rPr>
              <a:t>Cultivating Creativity and Productivity: Flow</a:t>
            </a:r>
          </a:p>
        </p:txBody>
      </p:sp>
      <p:sp>
        <p:nvSpPr>
          <p:cNvPr id="7" name="TextBox 6">
            <a:extLst>
              <a:ext uri="{FF2B5EF4-FFF2-40B4-BE49-F238E27FC236}">
                <a16:creationId xmlns:a16="http://schemas.microsoft.com/office/drawing/2014/main" id="{1DFA90AB-1941-9C87-45B3-0D7DE991CF49}"/>
              </a:ext>
            </a:extLst>
          </p:cNvPr>
          <p:cNvSpPr txBox="1"/>
          <p:nvPr/>
        </p:nvSpPr>
        <p:spPr>
          <a:xfrm>
            <a:off x="392324" y="1521594"/>
            <a:ext cx="7536770" cy="5005482"/>
          </a:xfrm>
          <a:prstGeom prst="rect">
            <a:avLst/>
          </a:prstGeom>
        </p:spPr>
        <p:txBody>
          <a:bodyPr vert="horz" lIns="91440" tIns="45720" rIns="91440" bIns="45720" rtlCol="0" anchor="ctr">
            <a:normAutofit fontScale="92500" lnSpcReduction="10000"/>
          </a:bodyPr>
          <a:lstStyle/>
          <a:p>
            <a:pPr marL="0" marR="0" indent="457200" defTabSz="457200">
              <a:lnSpc>
                <a:spcPct val="150000"/>
              </a:lnSpc>
              <a:spcAft>
                <a:spcPts val="1000"/>
              </a:spcAft>
              <a:buClr>
                <a:schemeClr val="tx1"/>
              </a:buClr>
              <a:buSzPct val="100000"/>
              <a:buFont typeface="Arial"/>
              <a:buChar char="•"/>
            </a:pPr>
            <a:endParaRPr lang="en-US" sz="1200" dirty="0">
              <a:latin typeface="Book Antiqua" panose="02040602050305030304" pitchFamily="18" charset="0"/>
            </a:endParaRPr>
          </a:p>
          <a:p>
            <a:pPr defTabSz="457200">
              <a:lnSpc>
                <a:spcPct val="150000"/>
              </a:lnSpc>
              <a:spcAft>
                <a:spcPts val="1000"/>
              </a:spcAft>
              <a:buClr>
                <a:schemeClr val="tx1"/>
              </a:buClr>
              <a:buSzPct val="100000"/>
              <a:buFont typeface="Arial"/>
              <a:buChar char="•"/>
            </a:pPr>
            <a:r>
              <a:rPr lang="en-US" sz="1200" dirty="0">
                <a:latin typeface="Book Antiqua" panose="02040602050305030304" pitchFamily="18" charset="0"/>
              </a:rPr>
              <a:t>Setting aside time each day for creative pursuits, such as writing, painting, or playing music, to nurture and develop creative skills. Creating a daily routine that includes periods of focused work interspersed with breaks for rest and relaxation, optimizing productivity and creativity. Surrounding oneself with inspirational quotes, artwork, and objects that spark creativity and serve as reminders to stay focused and motivated.</a:t>
            </a:r>
          </a:p>
          <a:p>
            <a:pPr marL="0" marR="0" indent="0" defTabSz="457200">
              <a:lnSpc>
                <a:spcPct val="150000"/>
              </a:lnSpc>
              <a:spcAft>
                <a:spcPts val="1000"/>
              </a:spcAft>
              <a:buClr>
                <a:schemeClr val="tx1"/>
              </a:buClr>
              <a:buSzPct val="100000"/>
              <a:buFont typeface="Arial"/>
              <a:buChar char="•"/>
            </a:pPr>
            <a:r>
              <a:rPr lang="en-US" sz="1200" dirty="0">
                <a:latin typeface="Book Antiqua" panose="02040602050305030304" pitchFamily="18" charset="0"/>
              </a:rPr>
              <a:t>Flow is a psychological state characterized by complete absorption in an activity, where individuals experience deep focus, heightened concentration, and a sense of effortless control.</a:t>
            </a:r>
          </a:p>
          <a:p>
            <a:pPr marL="0" marR="0" indent="0" defTabSz="457200">
              <a:lnSpc>
                <a:spcPct val="150000"/>
              </a:lnSpc>
              <a:spcAft>
                <a:spcPts val="1000"/>
              </a:spcAft>
              <a:buClr>
                <a:schemeClr val="tx1"/>
              </a:buClr>
              <a:buSzPct val="100000"/>
              <a:buFont typeface="Arial"/>
              <a:buChar char="•"/>
            </a:pPr>
            <a:r>
              <a:rPr lang="en-US" sz="1200" dirty="0">
                <a:latin typeface="Book Antiqua" panose="02040602050305030304" pitchFamily="18" charset="0"/>
              </a:rPr>
              <a:t>Flow is essential for enhancing creativity, productivity, and overall well-being, as it allows individuals to fully engage with their tasks and experience a sense of fulfillment and satisfaction.</a:t>
            </a:r>
          </a:p>
          <a:p>
            <a:pPr marL="0" marR="0" indent="0" defTabSz="457200">
              <a:lnSpc>
                <a:spcPct val="150000"/>
              </a:lnSpc>
              <a:spcAft>
                <a:spcPts val="1000"/>
              </a:spcAft>
              <a:buClr>
                <a:schemeClr val="tx1"/>
              </a:buClr>
              <a:buSzPct val="100000"/>
              <a:buFont typeface="Arial"/>
              <a:buChar char="•"/>
            </a:pPr>
            <a:r>
              <a:rPr lang="en-US" sz="1200" dirty="0">
                <a:latin typeface="Book Antiqua" panose="02040602050305030304" pitchFamily="18" charset="0"/>
              </a:rPr>
              <a:t>Individuals in a state of flow have clear objectives and a sense of purpose, which helps to focus their attention and guide their actions.</a:t>
            </a:r>
          </a:p>
          <a:p>
            <a:pPr marL="0" marR="0" indent="0" defTabSz="457200">
              <a:lnSpc>
                <a:spcPct val="150000"/>
              </a:lnSpc>
              <a:spcAft>
                <a:spcPts val="1000"/>
              </a:spcAft>
              <a:buClr>
                <a:schemeClr val="tx1"/>
              </a:buClr>
              <a:buSzPct val="100000"/>
              <a:buFont typeface="Arial"/>
              <a:buChar char="•"/>
            </a:pPr>
            <a:r>
              <a:rPr lang="en-US" sz="1200" dirty="0">
                <a:latin typeface="Book Antiqua" panose="02040602050305030304" pitchFamily="18" charset="0"/>
              </a:rPr>
              <a:t>Flow experiences provide immediate feedback on performance, allowing individuals to adjust their actions in real-time and maintain a sense of progress and mastery.</a:t>
            </a:r>
          </a:p>
          <a:p>
            <a:pPr marL="0" marR="0" indent="0" defTabSz="457200">
              <a:lnSpc>
                <a:spcPct val="150000"/>
              </a:lnSpc>
              <a:spcAft>
                <a:spcPts val="1000"/>
              </a:spcAft>
              <a:buClr>
                <a:schemeClr val="tx1"/>
              </a:buClr>
              <a:buSzPct val="100000"/>
              <a:buFont typeface="Arial"/>
              <a:buChar char="•"/>
            </a:pPr>
            <a:r>
              <a:rPr lang="en-US" sz="1200" dirty="0">
                <a:latin typeface="Book Antiqua" panose="02040602050305030304" pitchFamily="18" charset="0"/>
              </a:rPr>
              <a:t>Flow occurs when the level of challenge presented by the task matches the individual's skill level, leading to a state of "flow channel" where challenges are neither too easy nor too difficult.</a:t>
            </a:r>
          </a:p>
          <a:p>
            <a:pPr marL="0" marR="0" indent="0" defTabSz="457200">
              <a:lnSpc>
                <a:spcPct val="150000"/>
              </a:lnSpc>
              <a:spcAft>
                <a:spcPts val="1000"/>
              </a:spcAft>
              <a:buClr>
                <a:schemeClr val="tx1"/>
              </a:buClr>
              <a:buSzPct val="100000"/>
              <a:buFont typeface="Arial"/>
              <a:buChar char="•"/>
            </a:pPr>
            <a:r>
              <a:rPr lang="en-US" sz="1200" dirty="0">
                <a:latin typeface="Book Antiqua" panose="02040602050305030304" pitchFamily="18" charset="0"/>
              </a:rPr>
              <a:t>Flow is characterized by intense concentration and absorption in the present moment, with individuals losing track of time and external distractions</a:t>
            </a:r>
            <a:r>
              <a:rPr lang="en-US" sz="1000" dirty="0"/>
              <a:t>.</a:t>
            </a:r>
          </a:p>
        </p:txBody>
      </p:sp>
      <p:pic>
        <p:nvPicPr>
          <p:cNvPr id="6146" name="Picture 2" descr="A painting in Art Nouveau style of a young woman writer in flow state of creativity. use some red-violet and purple">
            <a:extLst>
              <a:ext uri="{FF2B5EF4-FFF2-40B4-BE49-F238E27FC236}">
                <a16:creationId xmlns:a16="http://schemas.microsoft.com/office/drawing/2014/main" id="{244855DC-2A7E-5284-E8AE-8CB6B53D2367}"/>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5" b="17727"/>
          <a:stretch/>
        </p:blipFill>
        <p:spPr bwMode="auto">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a:extLst>
            <a:ext uri="{909E8E84-426E-40DD-AFC4-6F175D3DCCD1}">
              <a14:hiddenFill xmlns:a14="http://schemas.microsoft.com/office/drawing/2010/main">
                <a:solidFill>
                  <a:srgbClr val="FFFFFF"/>
                </a:solidFill>
              </a14:hiddenFill>
            </a:ext>
          </a:extLst>
        </p:spPr>
      </p:pic>
      <p:grpSp>
        <p:nvGrpSpPr>
          <p:cNvPr id="6151" name="Group 6150">
            <a:extLst>
              <a:ext uri="{FF2B5EF4-FFF2-40B4-BE49-F238E27FC236}">
                <a16:creationId xmlns:a16="http://schemas.microsoft.com/office/drawing/2014/main" id="{58B25CAD-A790-499A-926B-116E10915E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6152" name="Freeform 98">
              <a:extLst>
                <a:ext uri="{FF2B5EF4-FFF2-40B4-BE49-F238E27FC236}">
                  <a16:creationId xmlns:a16="http://schemas.microsoft.com/office/drawing/2014/main" id="{76E29510-9A59-43B9-BA40-BF403A9F6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3" name="Group 6152">
              <a:extLst>
                <a:ext uri="{FF2B5EF4-FFF2-40B4-BE49-F238E27FC236}">
                  <a16:creationId xmlns:a16="http://schemas.microsoft.com/office/drawing/2014/main" id="{D41DCF14-C3EC-4A84-9BCB-CE73743063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6154" name="Straight Connector 6153">
                <a:extLst>
                  <a:ext uri="{FF2B5EF4-FFF2-40B4-BE49-F238E27FC236}">
                    <a16:creationId xmlns:a16="http://schemas.microsoft.com/office/drawing/2014/main" id="{323473CE-82AD-4D8D-A232-68772F8249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55" name="Straight Connector 6154">
                <a:extLst>
                  <a:ext uri="{FF2B5EF4-FFF2-40B4-BE49-F238E27FC236}">
                    <a16:creationId xmlns:a16="http://schemas.microsoft.com/office/drawing/2014/main" id="{6C67ADA3-E620-4348-8071-F9721E422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56" name="Straight Connector 6155">
                <a:extLst>
                  <a:ext uri="{FF2B5EF4-FFF2-40B4-BE49-F238E27FC236}">
                    <a16:creationId xmlns:a16="http://schemas.microsoft.com/office/drawing/2014/main" id="{221526D8-6171-42B9-BB1D-D4EBD07C93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57" name="Straight Connector 6156">
                <a:extLst>
                  <a:ext uri="{FF2B5EF4-FFF2-40B4-BE49-F238E27FC236}">
                    <a16:creationId xmlns:a16="http://schemas.microsoft.com/office/drawing/2014/main" id="{D918272C-9574-485F-8DBA-E779254B6C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58" name="Straight Connector 6157">
                <a:extLst>
                  <a:ext uri="{FF2B5EF4-FFF2-40B4-BE49-F238E27FC236}">
                    <a16:creationId xmlns:a16="http://schemas.microsoft.com/office/drawing/2014/main" id="{414CAA3E-D915-4597-85D4-DF416AF539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59" name="Straight Connector 6158">
                <a:extLst>
                  <a:ext uri="{FF2B5EF4-FFF2-40B4-BE49-F238E27FC236}">
                    <a16:creationId xmlns:a16="http://schemas.microsoft.com/office/drawing/2014/main" id="{8749FF6F-6DEA-46A3-A01C-82BD294181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60" name="Straight Connector 6159">
                <a:extLst>
                  <a:ext uri="{FF2B5EF4-FFF2-40B4-BE49-F238E27FC236}">
                    <a16:creationId xmlns:a16="http://schemas.microsoft.com/office/drawing/2014/main" id="{8853F97E-C428-43BB-903E-E63D7A05D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61" name="Straight Connector 6160">
                <a:extLst>
                  <a:ext uri="{FF2B5EF4-FFF2-40B4-BE49-F238E27FC236}">
                    <a16:creationId xmlns:a16="http://schemas.microsoft.com/office/drawing/2014/main" id="{FD4EE22F-D9F6-499B-8595-2CA950937E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62" name="Straight Connector 6161">
                <a:extLst>
                  <a:ext uri="{FF2B5EF4-FFF2-40B4-BE49-F238E27FC236}">
                    <a16:creationId xmlns:a16="http://schemas.microsoft.com/office/drawing/2014/main" id="{0A598804-7127-47FC-8A02-C6E2FD0D7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63" name="Straight Connector 6162">
                <a:extLst>
                  <a:ext uri="{FF2B5EF4-FFF2-40B4-BE49-F238E27FC236}">
                    <a16:creationId xmlns:a16="http://schemas.microsoft.com/office/drawing/2014/main" id="{12A35C24-2BAE-4314-BBF5-81A17F92E1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64" name="Straight Connector 6163">
                <a:extLst>
                  <a:ext uri="{FF2B5EF4-FFF2-40B4-BE49-F238E27FC236}">
                    <a16:creationId xmlns:a16="http://schemas.microsoft.com/office/drawing/2014/main" id="{73A33BF9-E8C7-47A3-BFF6-5419153F72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65" name="Straight Connector 6164">
                <a:extLst>
                  <a:ext uri="{FF2B5EF4-FFF2-40B4-BE49-F238E27FC236}">
                    <a16:creationId xmlns:a16="http://schemas.microsoft.com/office/drawing/2014/main" id="{B8707F62-2F29-4FF0-A976-55E1996003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66" name="Straight Connector 6165">
                <a:extLst>
                  <a:ext uri="{FF2B5EF4-FFF2-40B4-BE49-F238E27FC236}">
                    <a16:creationId xmlns:a16="http://schemas.microsoft.com/office/drawing/2014/main" id="{3D9DB8BF-BBA2-4465-8B80-B354B3A5BA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67" name="Straight Connector 6166">
                <a:extLst>
                  <a:ext uri="{FF2B5EF4-FFF2-40B4-BE49-F238E27FC236}">
                    <a16:creationId xmlns:a16="http://schemas.microsoft.com/office/drawing/2014/main" id="{1C237BA7-462C-4ABE-B089-4C8938F821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68" name="Straight Connector 6167">
                <a:extLst>
                  <a:ext uri="{FF2B5EF4-FFF2-40B4-BE49-F238E27FC236}">
                    <a16:creationId xmlns:a16="http://schemas.microsoft.com/office/drawing/2014/main" id="{E14D5F33-8377-427F-B4D1-8B783BF48E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69" name="Straight Connector 6168">
                <a:extLst>
                  <a:ext uri="{FF2B5EF4-FFF2-40B4-BE49-F238E27FC236}">
                    <a16:creationId xmlns:a16="http://schemas.microsoft.com/office/drawing/2014/main" id="{68114C18-86CF-412F-81BD-4856E83CD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70" name="Straight Connector 6169">
                <a:extLst>
                  <a:ext uri="{FF2B5EF4-FFF2-40B4-BE49-F238E27FC236}">
                    <a16:creationId xmlns:a16="http://schemas.microsoft.com/office/drawing/2014/main" id="{ECF1CFD5-877F-4D23-9186-ABBE606058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71" name="Straight Connector 6170">
                <a:extLst>
                  <a:ext uri="{FF2B5EF4-FFF2-40B4-BE49-F238E27FC236}">
                    <a16:creationId xmlns:a16="http://schemas.microsoft.com/office/drawing/2014/main" id="{FD718FB9-83BB-4BFB-ACF6-7D0A681BB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72" name="Straight Connector 6171">
                <a:extLst>
                  <a:ext uri="{FF2B5EF4-FFF2-40B4-BE49-F238E27FC236}">
                    <a16:creationId xmlns:a16="http://schemas.microsoft.com/office/drawing/2014/main" id="{99B007F5-E4FE-4A8F-813F-CC2740BD2E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73" name="Straight Connector 6172">
                <a:extLst>
                  <a:ext uri="{FF2B5EF4-FFF2-40B4-BE49-F238E27FC236}">
                    <a16:creationId xmlns:a16="http://schemas.microsoft.com/office/drawing/2014/main" id="{41345DFB-742B-4F09-B75A-05377FD401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74" name="Straight Connector 6173">
                <a:extLst>
                  <a:ext uri="{FF2B5EF4-FFF2-40B4-BE49-F238E27FC236}">
                    <a16:creationId xmlns:a16="http://schemas.microsoft.com/office/drawing/2014/main" id="{7B4845AC-E70E-40A2-9491-05B2DBB92D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75" name="Straight Connector 6174">
                <a:extLst>
                  <a:ext uri="{FF2B5EF4-FFF2-40B4-BE49-F238E27FC236}">
                    <a16:creationId xmlns:a16="http://schemas.microsoft.com/office/drawing/2014/main" id="{F4111F64-514D-4447-86EB-D665455248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76" name="Straight Connector 6175">
                <a:extLst>
                  <a:ext uri="{FF2B5EF4-FFF2-40B4-BE49-F238E27FC236}">
                    <a16:creationId xmlns:a16="http://schemas.microsoft.com/office/drawing/2014/main" id="{B20169F1-F2D1-4726-8423-DBB5FE0714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77" name="Straight Connector 6176">
                <a:extLst>
                  <a:ext uri="{FF2B5EF4-FFF2-40B4-BE49-F238E27FC236}">
                    <a16:creationId xmlns:a16="http://schemas.microsoft.com/office/drawing/2014/main" id="{69F80247-CF53-4374-81E2-475BDD5210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78" name="Straight Connector 6177">
                <a:extLst>
                  <a:ext uri="{FF2B5EF4-FFF2-40B4-BE49-F238E27FC236}">
                    <a16:creationId xmlns:a16="http://schemas.microsoft.com/office/drawing/2014/main" id="{FA5F5D72-947B-414E-8FDD-BBA2BCB95B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79" name="Straight Connector 6178">
                <a:extLst>
                  <a:ext uri="{FF2B5EF4-FFF2-40B4-BE49-F238E27FC236}">
                    <a16:creationId xmlns:a16="http://schemas.microsoft.com/office/drawing/2014/main" id="{C3AECE77-F2AF-4FCA-9C0E-A3E154EF49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80" name="Straight Connector 6179">
                <a:extLst>
                  <a:ext uri="{FF2B5EF4-FFF2-40B4-BE49-F238E27FC236}">
                    <a16:creationId xmlns:a16="http://schemas.microsoft.com/office/drawing/2014/main" id="{A357807F-7199-418E-A0A9-B64105ECD2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81" name="Straight Connector 6180">
                <a:extLst>
                  <a:ext uri="{FF2B5EF4-FFF2-40B4-BE49-F238E27FC236}">
                    <a16:creationId xmlns:a16="http://schemas.microsoft.com/office/drawing/2014/main" id="{374400BB-9AFD-4FE0-890E-888B089C26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82" name="Straight Connector 6181">
                <a:extLst>
                  <a:ext uri="{FF2B5EF4-FFF2-40B4-BE49-F238E27FC236}">
                    <a16:creationId xmlns:a16="http://schemas.microsoft.com/office/drawing/2014/main" id="{6B161EE8-5F23-490A-9728-F35D68DF90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83" name="Straight Connector 6182">
                <a:extLst>
                  <a:ext uri="{FF2B5EF4-FFF2-40B4-BE49-F238E27FC236}">
                    <a16:creationId xmlns:a16="http://schemas.microsoft.com/office/drawing/2014/main" id="{EF4E71C7-716A-43DB-8B25-45D376E5D1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84" name="Straight Connector 6183">
                <a:extLst>
                  <a:ext uri="{FF2B5EF4-FFF2-40B4-BE49-F238E27FC236}">
                    <a16:creationId xmlns:a16="http://schemas.microsoft.com/office/drawing/2014/main" id="{CCC85AEA-CCD1-4DF7-8916-0F72027ED7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85" name="Straight Connector 6184">
                <a:extLst>
                  <a:ext uri="{FF2B5EF4-FFF2-40B4-BE49-F238E27FC236}">
                    <a16:creationId xmlns:a16="http://schemas.microsoft.com/office/drawing/2014/main" id="{2135A1AE-41A5-4D62-8EDA-7E2AE30EF6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86" name="Straight Connector 6185">
                <a:extLst>
                  <a:ext uri="{FF2B5EF4-FFF2-40B4-BE49-F238E27FC236}">
                    <a16:creationId xmlns:a16="http://schemas.microsoft.com/office/drawing/2014/main" id="{F3CFD903-54FF-40B5-8645-48F3E463AE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87" name="Straight Connector 6186">
                <a:extLst>
                  <a:ext uri="{FF2B5EF4-FFF2-40B4-BE49-F238E27FC236}">
                    <a16:creationId xmlns:a16="http://schemas.microsoft.com/office/drawing/2014/main" id="{250B0D3E-699D-4045-9BD5-B4CF69C20B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88" name="Straight Connector 6187">
                <a:extLst>
                  <a:ext uri="{FF2B5EF4-FFF2-40B4-BE49-F238E27FC236}">
                    <a16:creationId xmlns:a16="http://schemas.microsoft.com/office/drawing/2014/main" id="{B430A3E5-50DB-4A25-A497-A9AABF4CD8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89" name="Straight Connector 6188">
                <a:extLst>
                  <a:ext uri="{FF2B5EF4-FFF2-40B4-BE49-F238E27FC236}">
                    <a16:creationId xmlns:a16="http://schemas.microsoft.com/office/drawing/2014/main" id="{A1B0E32C-6B1D-4061-8FE9-49FE8F48E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90" name="Straight Connector 6189">
                <a:extLst>
                  <a:ext uri="{FF2B5EF4-FFF2-40B4-BE49-F238E27FC236}">
                    <a16:creationId xmlns:a16="http://schemas.microsoft.com/office/drawing/2014/main" id="{5933DD09-EE89-4852-AAB4-7C42FEB01C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91" name="Straight Connector 6190">
                <a:extLst>
                  <a:ext uri="{FF2B5EF4-FFF2-40B4-BE49-F238E27FC236}">
                    <a16:creationId xmlns:a16="http://schemas.microsoft.com/office/drawing/2014/main" id="{211394FF-3D41-4AC3-BF43-D84C4453F9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92" name="Straight Connector 6191">
                <a:extLst>
                  <a:ext uri="{FF2B5EF4-FFF2-40B4-BE49-F238E27FC236}">
                    <a16:creationId xmlns:a16="http://schemas.microsoft.com/office/drawing/2014/main" id="{8E419255-A9D6-42DD-A394-F5330A6F36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93" name="Straight Connector 6192">
                <a:extLst>
                  <a:ext uri="{FF2B5EF4-FFF2-40B4-BE49-F238E27FC236}">
                    <a16:creationId xmlns:a16="http://schemas.microsoft.com/office/drawing/2014/main" id="{7B92B858-83FE-42E7-B526-734880D077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94" name="Straight Connector 6193">
                <a:extLst>
                  <a:ext uri="{FF2B5EF4-FFF2-40B4-BE49-F238E27FC236}">
                    <a16:creationId xmlns:a16="http://schemas.microsoft.com/office/drawing/2014/main" id="{1AC09C3A-8718-4FF6-89BE-385091356D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95" name="Straight Connector 6194">
                <a:extLst>
                  <a:ext uri="{FF2B5EF4-FFF2-40B4-BE49-F238E27FC236}">
                    <a16:creationId xmlns:a16="http://schemas.microsoft.com/office/drawing/2014/main" id="{1ACA67A3-5C58-4B01-9A72-136D48845E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96" name="Straight Connector 6195">
                <a:extLst>
                  <a:ext uri="{FF2B5EF4-FFF2-40B4-BE49-F238E27FC236}">
                    <a16:creationId xmlns:a16="http://schemas.microsoft.com/office/drawing/2014/main" id="{9C479D8B-24CE-4B25-A4B4-1D411A4502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97" name="Straight Connector 6196">
                <a:extLst>
                  <a:ext uri="{FF2B5EF4-FFF2-40B4-BE49-F238E27FC236}">
                    <a16:creationId xmlns:a16="http://schemas.microsoft.com/office/drawing/2014/main" id="{9BF48C75-7374-42F2-A159-526789C343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98" name="Straight Connector 6197">
                <a:extLst>
                  <a:ext uri="{FF2B5EF4-FFF2-40B4-BE49-F238E27FC236}">
                    <a16:creationId xmlns:a16="http://schemas.microsoft.com/office/drawing/2014/main" id="{D809A4AF-4DE5-4BEA-9D5A-A5236E9AF3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99" name="Straight Connector 6198">
                <a:extLst>
                  <a:ext uri="{FF2B5EF4-FFF2-40B4-BE49-F238E27FC236}">
                    <a16:creationId xmlns:a16="http://schemas.microsoft.com/office/drawing/2014/main" id="{B3EF6033-DAB6-40AE-904A-9B445DBD6E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00" name="Straight Connector 6199">
                <a:extLst>
                  <a:ext uri="{FF2B5EF4-FFF2-40B4-BE49-F238E27FC236}">
                    <a16:creationId xmlns:a16="http://schemas.microsoft.com/office/drawing/2014/main" id="{B6FAF6D3-9004-48E4-9A1F-BF36CEF7C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01" name="Straight Connector 6200">
                <a:extLst>
                  <a:ext uri="{FF2B5EF4-FFF2-40B4-BE49-F238E27FC236}">
                    <a16:creationId xmlns:a16="http://schemas.microsoft.com/office/drawing/2014/main" id="{45BF9CAE-C7FC-4A40-83EC-8D4FA543E0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02" name="Straight Connector 6201">
                <a:extLst>
                  <a:ext uri="{FF2B5EF4-FFF2-40B4-BE49-F238E27FC236}">
                    <a16:creationId xmlns:a16="http://schemas.microsoft.com/office/drawing/2014/main" id="{C9D1F7A5-8E54-4E36-9FBB-68F82877C2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03" name="Straight Connector 6202">
                <a:extLst>
                  <a:ext uri="{FF2B5EF4-FFF2-40B4-BE49-F238E27FC236}">
                    <a16:creationId xmlns:a16="http://schemas.microsoft.com/office/drawing/2014/main" id="{2E9B55B9-3B64-43D0-B20B-63D1E69CE3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04" name="Straight Connector 6203">
                <a:extLst>
                  <a:ext uri="{FF2B5EF4-FFF2-40B4-BE49-F238E27FC236}">
                    <a16:creationId xmlns:a16="http://schemas.microsoft.com/office/drawing/2014/main" id="{AD5DB75D-0B80-49D5-ABF8-FB393DC83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05" name="Straight Connector 6204">
                <a:extLst>
                  <a:ext uri="{FF2B5EF4-FFF2-40B4-BE49-F238E27FC236}">
                    <a16:creationId xmlns:a16="http://schemas.microsoft.com/office/drawing/2014/main" id="{F3F5F929-EAAF-471A-9E35-6DCDC3566C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06" name="Straight Connector 6205">
                <a:extLst>
                  <a:ext uri="{FF2B5EF4-FFF2-40B4-BE49-F238E27FC236}">
                    <a16:creationId xmlns:a16="http://schemas.microsoft.com/office/drawing/2014/main" id="{E4C2BEB3-0299-4A25-830D-6E2DF9FDC8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07" name="Straight Connector 6206">
                <a:extLst>
                  <a:ext uri="{FF2B5EF4-FFF2-40B4-BE49-F238E27FC236}">
                    <a16:creationId xmlns:a16="http://schemas.microsoft.com/office/drawing/2014/main" id="{04E342A0-615D-466D-9404-CA8BBCEEFC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08" name="Straight Connector 6207">
                <a:extLst>
                  <a:ext uri="{FF2B5EF4-FFF2-40B4-BE49-F238E27FC236}">
                    <a16:creationId xmlns:a16="http://schemas.microsoft.com/office/drawing/2014/main" id="{6BDFFE1C-1E19-4EF4-A1B2-204A04E341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09" name="Straight Connector 6208">
                <a:extLst>
                  <a:ext uri="{FF2B5EF4-FFF2-40B4-BE49-F238E27FC236}">
                    <a16:creationId xmlns:a16="http://schemas.microsoft.com/office/drawing/2014/main" id="{6731123C-8680-4E7A-AF54-969919D30C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10" name="Straight Connector 6209">
                <a:extLst>
                  <a:ext uri="{FF2B5EF4-FFF2-40B4-BE49-F238E27FC236}">
                    <a16:creationId xmlns:a16="http://schemas.microsoft.com/office/drawing/2014/main" id="{8F1F0F71-5F67-496A-85EC-C8272FC6DE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11" name="Straight Connector 6210">
                <a:extLst>
                  <a:ext uri="{FF2B5EF4-FFF2-40B4-BE49-F238E27FC236}">
                    <a16:creationId xmlns:a16="http://schemas.microsoft.com/office/drawing/2014/main" id="{4EE0D13E-74B4-46D8-9CEB-993A9B02BB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12" name="Straight Connector 6211">
                <a:extLst>
                  <a:ext uri="{FF2B5EF4-FFF2-40B4-BE49-F238E27FC236}">
                    <a16:creationId xmlns:a16="http://schemas.microsoft.com/office/drawing/2014/main" id="{BBC0AC4E-E40A-4D25-B178-B28024D5DB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13" name="Straight Connector 6212">
                <a:extLst>
                  <a:ext uri="{FF2B5EF4-FFF2-40B4-BE49-F238E27FC236}">
                    <a16:creationId xmlns:a16="http://schemas.microsoft.com/office/drawing/2014/main" id="{A143B7E6-35F6-4AAF-B75E-D0E3B1CC3B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14" name="Straight Connector 6213">
                <a:extLst>
                  <a:ext uri="{FF2B5EF4-FFF2-40B4-BE49-F238E27FC236}">
                    <a16:creationId xmlns:a16="http://schemas.microsoft.com/office/drawing/2014/main" id="{8DAAF768-2A67-4FCC-B682-7B14D4699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15" name="Straight Connector 6214">
                <a:extLst>
                  <a:ext uri="{FF2B5EF4-FFF2-40B4-BE49-F238E27FC236}">
                    <a16:creationId xmlns:a16="http://schemas.microsoft.com/office/drawing/2014/main" id="{9A5A9193-6968-40A2-9E95-40B9A300A1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16" name="Straight Connector 6215">
                <a:extLst>
                  <a:ext uri="{FF2B5EF4-FFF2-40B4-BE49-F238E27FC236}">
                    <a16:creationId xmlns:a16="http://schemas.microsoft.com/office/drawing/2014/main" id="{85F665EA-A27F-453A-9F57-4D4B9CE64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17" name="Straight Connector 6216">
                <a:extLst>
                  <a:ext uri="{FF2B5EF4-FFF2-40B4-BE49-F238E27FC236}">
                    <a16:creationId xmlns:a16="http://schemas.microsoft.com/office/drawing/2014/main" id="{4F6B94B3-C73B-4B26-A066-A4A6EB6920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18" name="Straight Connector 6217">
                <a:extLst>
                  <a:ext uri="{FF2B5EF4-FFF2-40B4-BE49-F238E27FC236}">
                    <a16:creationId xmlns:a16="http://schemas.microsoft.com/office/drawing/2014/main" id="{2C87A408-F5B1-4397-9A9F-65844D7EFB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19" name="Straight Connector 6218">
                <a:extLst>
                  <a:ext uri="{FF2B5EF4-FFF2-40B4-BE49-F238E27FC236}">
                    <a16:creationId xmlns:a16="http://schemas.microsoft.com/office/drawing/2014/main" id="{B9AC2E82-FE6E-420B-9AB8-7939E196CE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20" name="Straight Connector 6219">
                <a:extLst>
                  <a:ext uri="{FF2B5EF4-FFF2-40B4-BE49-F238E27FC236}">
                    <a16:creationId xmlns:a16="http://schemas.microsoft.com/office/drawing/2014/main" id="{BAE5E1C4-5F11-44DF-9A63-A3AB706FC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21" name="Straight Connector 6220">
                <a:extLst>
                  <a:ext uri="{FF2B5EF4-FFF2-40B4-BE49-F238E27FC236}">
                    <a16:creationId xmlns:a16="http://schemas.microsoft.com/office/drawing/2014/main" id="{3236581D-1127-4822-B364-203311850B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22" name="Straight Connector 6221">
                <a:extLst>
                  <a:ext uri="{FF2B5EF4-FFF2-40B4-BE49-F238E27FC236}">
                    <a16:creationId xmlns:a16="http://schemas.microsoft.com/office/drawing/2014/main" id="{CF6AFBC9-9C55-4BB4-8DD3-CBFB9D959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23" name="Straight Connector 6222">
                <a:extLst>
                  <a:ext uri="{FF2B5EF4-FFF2-40B4-BE49-F238E27FC236}">
                    <a16:creationId xmlns:a16="http://schemas.microsoft.com/office/drawing/2014/main" id="{3312F76C-C542-4FF1-88A9-12DED608E7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24" name="Straight Connector 6223">
                <a:extLst>
                  <a:ext uri="{FF2B5EF4-FFF2-40B4-BE49-F238E27FC236}">
                    <a16:creationId xmlns:a16="http://schemas.microsoft.com/office/drawing/2014/main" id="{AC1AEC1F-364C-4A2C-8798-18571170F7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25" name="Straight Connector 6224">
                <a:extLst>
                  <a:ext uri="{FF2B5EF4-FFF2-40B4-BE49-F238E27FC236}">
                    <a16:creationId xmlns:a16="http://schemas.microsoft.com/office/drawing/2014/main" id="{4960AF63-51EE-4474-9693-18C3FFC5F5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26" name="Straight Connector 6225">
                <a:extLst>
                  <a:ext uri="{FF2B5EF4-FFF2-40B4-BE49-F238E27FC236}">
                    <a16:creationId xmlns:a16="http://schemas.microsoft.com/office/drawing/2014/main" id="{1E186998-8FFC-4B8E-9664-A3EB3DA93F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27" name="Straight Connector 6226">
                <a:extLst>
                  <a:ext uri="{FF2B5EF4-FFF2-40B4-BE49-F238E27FC236}">
                    <a16:creationId xmlns:a16="http://schemas.microsoft.com/office/drawing/2014/main" id="{A00B2A7C-644E-4B02-8949-68AC413D14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28" name="Straight Connector 6227">
                <a:extLst>
                  <a:ext uri="{FF2B5EF4-FFF2-40B4-BE49-F238E27FC236}">
                    <a16:creationId xmlns:a16="http://schemas.microsoft.com/office/drawing/2014/main" id="{0923CE8B-E88E-4585-A698-30BB686DFE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29" name="Straight Connector 6228">
                <a:extLst>
                  <a:ext uri="{FF2B5EF4-FFF2-40B4-BE49-F238E27FC236}">
                    <a16:creationId xmlns:a16="http://schemas.microsoft.com/office/drawing/2014/main" id="{21148CFA-ECD4-4847-91CE-7E8206F840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30" name="Straight Connector 6229">
                <a:extLst>
                  <a:ext uri="{FF2B5EF4-FFF2-40B4-BE49-F238E27FC236}">
                    <a16:creationId xmlns:a16="http://schemas.microsoft.com/office/drawing/2014/main" id="{DFAB4226-9991-4F5E-B43B-D873A909D2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31" name="Straight Connector 6230">
                <a:extLst>
                  <a:ext uri="{FF2B5EF4-FFF2-40B4-BE49-F238E27FC236}">
                    <a16:creationId xmlns:a16="http://schemas.microsoft.com/office/drawing/2014/main" id="{C8548911-9FE4-446D-BD3E-DC72AEF2D6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6233" name="Group 6232">
            <a:extLst>
              <a:ext uri="{FF2B5EF4-FFF2-40B4-BE49-F238E27FC236}">
                <a16:creationId xmlns:a16="http://schemas.microsoft.com/office/drawing/2014/main" id="{811B40AE-63DC-41CA-B0D1-EF99F055F5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6234" name="Freeform 17">
              <a:extLst>
                <a:ext uri="{FF2B5EF4-FFF2-40B4-BE49-F238E27FC236}">
                  <a16:creationId xmlns:a16="http://schemas.microsoft.com/office/drawing/2014/main" id="{07BB2A43-A75C-4A17-B68F-E6AB75EE0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35" name="Group 6234">
              <a:extLst>
                <a:ext uri="{FF2B5EF4-FFF2-40B4-BE49-F238E27FC236}">
                  <a16:creationId xmlns:a16="http://schemas.microsoft.com/office/drawing/2014/main" id="{40A0BDF4-301A-4EE4-A77D-BD245F18EE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6236" name="Straight Connector 6235">
                <a:extLst>
                  <a:ext uri="{FF2B5EF4-FFF2-40B4-BE49-F238E27FC236}">
                    <a16:creationId xmlns:a16="http://schemas.microsoft.com/office/drawing/2014/main" id="{C4924D57-94BA-40F5-BF53-9B23F7213F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37" name="Straight Connector 6236">
                <a:extLst>
                  <a:ext uri="{FF2B5EF4-FFF2-40B4-BE49-F238E27FC236}">
                    <a16:creationId xmlns:a16="http://schemas.microsoft.com/office/drawing/2014/main" id="{A14F8BCB-338A-49F5-BB9D-626C7A0CC9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38" name="Straight Connector 6237">
                <a:extLst>
                  <a:ext uri="{FF2B5EF4-FFF2-40B4-BE49-F238E27FC236}">
                    <a16:creationId xmlns:a16="http://schemas.microsoft.com/office/drawing/2014/main" id="{DEFC0D9E-285A-4D86-8A71-B985BA8335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39" name="Straight Connector 6238">
                <a:extLst>
                  <a:ext uri="{FF2B5EF4-FFF2-40B4-BE49-F238E27FC236}">
                    <a16:creationId xmlns:a16="http://schemas.microsoft.com/office/drawing/2014/main" id="{57015B3C-B28A-40F0-B53A-91B3B9C5FA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40" name="Straight Connector 6239">
                <a:extLst>
                  <a:ext uri="{FF2B5EF4-FFF2-40B4-BE49-F238E27FC236}">
                    <a16:creationId xmlns:a16="http://schemas.microsoft.com/office/drawing/2014/main" id="{1DFD7530-F83D-4D23-9B1F-F8DA8CD5AF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41" name="Straight Connector 6240">
                <a:extLst>
                  <a:ext uri="{FF2B5EF4-FFF2-40B4-BE49-F238E27FC236}">
                    <a16:creationId xmlns:a16="http://schemas.microsoft.com/office/drawing/2014/main" id="{4DC34F9A-64D4-48B5-8E5A-ED0E339253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42" name="Straight Connector 6241">
                <a:extLst>
                  <a:ext uri="{FF2B5EF4-FFF2-40B4-BE49-F238E27FC236}">
                    <a16:creationId xmlns:a16="http://schemas.microsoft.com/office/drawing/2014/main" id="{3ED77B99-47E0-4D0B-B185-7F5E1B61C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43" name="Straight Connector 6242">
                <a:extLst>
                  <a:ext uri="{FF2B5EF4-FFF2-40B4-BE49-F238E27FC236}">
                    <a16:creationId xmlns:a16="http://schemas.microsoft.com/office/drawing/2014/main" id="{EC09C835-22F6-4E14-9BBE-11DD233346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44" name="Straight Connector 6243">
                <a:extLst>
                  <a:ext uri="{FF2B5EF4-FFF2-40B4-BE49-F238E27FC236}">
                    <a16:creationId xmlns:a16="http://schemas.microsoft.com/office/drawing/2014/main" id="{A02419A0-4AA5-4985-B606-94268DE415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45" name="Straight Connector 6244">
                <a:extLst>
                  <a:ext uri="{FF2B5EF4-FFF2-40B4-BE49-F238E27FC236}">
                    <a16:creationId xmlns:a16="http://schemas.microsoft.com/office/drawing/2014/main" id="{1503FA27-7544-400B-8706-FE12A9B316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46" name="Straight Connector 6245">
                <a:extLst>
                  <a:ext uri="{FF2B5EF4-FFF2-40B4-BE49-F238E27FC236}">
                    <a16:creationId xmlns:a16="http://schemas.microsoft.com/office/drawing/2014/main" id="{DD404C57-DD6C-454E-BE13-90369095B1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47" name="Straight Connector 6246">
                <a:extLst>
                  <a:ext uri="{FF2B5EF4-FFF2-40B4-BE49-F238E27FC236}">
                    <a16:creationId xmlns:a16="http://schemas.microsoft.com/office/drawing/2014/main" id="{5ABEA11C-C6F5-4FAB-9F3F-384EF23D6C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48" name="Straight Connector 6247">
                <a:extLst>
                  <a:ext uri="{FF2B5EF4-FFF2-40B4-BE49-F238E27FC236}">
                    <a16:creationId xmlns:a16="http://schemas.microsoft.com/office/drawing/2014/main" id="{7CAEDBBC-2C01-496B-929B-849F1CB534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49" name="Straight Connector 6248">
                <a:extLst>
                  <a:ext uri="{FF2B5EF4-FFF2-40B4-BE49-F238E27FC236}">
                    <a16:creationId xmlns:a16="http://schemas.microsoft.com/office/drawing/2014/main" id="{2894D4ED-61CE-46A2-9092-A00B9E8377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50" name="Straight Connector 6249">
                <a:extLst>
                  <a:ext uri="{FF2B5EF4-FFF2-40B4-BE49-F238E27FC236}">
                    <a16:creationId xmlns:a16="http://schemas.microsoft.com/office/drawing/2014/main" id="{1C5D0262-1B14-45D6-937F-B6D6A915DC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51" name="Straight Connector 6250">
                <a:extLst>
                  <a:ext uri="{FF2B5EF4-FFF2-40B4-BE49-F238E27FC236}">
                    <a16:creationId xmlns:a16="http://schemas.microsoft.com/office/drawing/2014/main" id="{3C7684CB-4F98-4EC9-A35B-1E903CEE66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52" name="Straight Connector 6251">
                <a:extLst>
                  <a:ext uri="{FF2B5EF4-FFF2-40B4-BE49-F238E27FC236}">
                    <a16:creationId xmlns:a16="http://schemas.microsoft.com/office/drawing/2014/main" id="{5C25B956-861C-47EE-9D4D-E31C24538E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53" name="Straight Connector 6252">
                <a:extLst>
                  <a:ext uri="{FF2B5EF4-FFF2-40B4-BE49-F238E27FC236}">
                    <a16:creationId xmlns:a16="http://schemas.microsoft.com/office/drawing/2014/main" id="{3DD61AAC-D277-4D2E-AB51-8DDB489040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54" name="Straight Connector 6253">
                <a:extLst>
                  <a:ext uri="{FF2B5EF4-FFF2-40B4-BE49-F238E27FC236}">
                    <a16:creationId xmlns:a16="http://schemas.microsoft.com/office/drawing/2014/main" id="{4A4BA2A9-697F-45E1-8363-5E61A4207E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55" name="Straight Connector 6254">
                <a:extLst>
                  <a:ext uri="{FF2B5EF4-FFF2-40B4-BE49-F238E27FC236}">
                    <a16:creationId xmlns:a16="http://schemas.microsoft.com/office/drawing/2014/main" id="{FD517C0E-A6EE-4A86-9F4C-434CD71915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56" name="Straight Connector 6255">
                <a:extLst>
                  <a:ext uri="{FF2B5EF4-FFF2-40B4-BE49-F238E27FC236}">
                    <a16:creationId xmlns:a16="http://schemas.microsoft.com/office/drawing/2014/main" id="{98C170BA-831C-4BA4-A286-65E66E9C4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57" name="Straight Connector 6256">
                <a:extLst>
                  <a:ext uri="{FF2B5EF4-FFF2-40B4-BE49-F238E27FC236}">
                    <a16:creationId xmlns:a16="http://schemas.microsoft.com/office/drawing/2014/main" id="{0EAA6EC5-E2BD-492B-9A8B-C27A76AC6C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58" name="Straight Connector 6257">
                <a:extLst>
                  <a:ext uri="{FF2B5EF4-FFF2-40B4-BE49-F238E27FC236}">
                    <a16:creationId xmlns:a16="http://schemas.microsoft.com/office/drawing/2014/main" id="{8485DB25-AEEB-4180-9A14-2CEB267D4F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59" name="Straight Connector 6258">
                <a:extLst>
                  <a:ext uri="{FF2B5EF4-FFF2-40B4-BE49-F238E27FC236}">
                    <a16:creationId xmlns:a16="http://schemas.microsoft.com/office/drawing/2014/main" id="{807A4361-79A5-47AA-98FE-01640EE42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60" name="Straight Connector 6259">
                <a:extLst>
                  <a:ext uri="{FF2B5EF4-FFF2-40B4-BE49-F238E27FC236}">
                    <a16:creationId xmlns:a16="http://schemas.microsoft.com/office/drawing/2014/main" id="{F672975E-CAD3-46F3-BDA2-902C8237DC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61" name="Straight Connector 6260">
                <a:extLst>
                  <a:ext uri="{FF2B5EF4-FFF2-40B4-BE49-F238E27FC236}">
                    <a16:creationId xmlns:a16="http://schemas.microsoft.com/office/drawing/2014/main" id="{15679262-AA08-4D50-AB3F-E6F9B4D1D8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62" name="Straight Connector 6261">
                <a:extLst>
                  <a:ext uri="{FF2B5EF4-FFF2-40B4-BE49-F238E27FC236}">
                    <a16:creationId xmlns:a16="http://schemas.microsoft.com/office/drawing/2014/main" id="{61E32D5A-0C93-4E13-B049-914A2F1D29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63" name="Straight Connector 6262">
                <a:extLst>
                  <a:ext uri="{FF2B5EF4-FFF2-40B4-BE49-F238E27FC236}">
                    <a16:creationId xmlns:a16="http://schemas.microsoft.com/office/drawing/2014/main" id="{941EC8F6-AF84-43B6-9400-F73F6FBADE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64" name="Straight Connector 6263">
                <a:extLst>
                  <a:ext uri="{FF2B5EF4-FFF2-40B4-BE49-F238E27FC236}">
                    <a16:creationId xmlns:a16="http://schemas.microsoft.com/office/drawing/2014/main" id="{E75F074A-16C0-4748-BD13-64A7C32F6A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65" name="Straight Connector 6264">
                <a:extLst>
                  <a:ext uri="{FF2B5EF4-FFF2-40B4-BE49-F238E27FC236}">
                    <a16:creationId xmlns:a16="http://schemas.microsoft.com/office/drawing/2014/main" id="{ECB3D608-CA7C-470E-9AAA-8389005F53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66" name="Straight Connector 6265">
                <a:extLst>
                  <a:ext uri="{FF2B5EF4-FFF2-40B4-BE49-F238E27FC236}">
                    <a16:creationId xmlns:a16="http://schemas.microsoft.com/office/drawing/2014/main" id="{7AB4FD7D-4E8A-4455-933E-99E52E0B49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67" name="Straight Connector 6266">
                <a:extLst>
                  <a:ext uri="{FF2B5EF4-FFF2-40B4-BE49-F238E27FC236}">
                    <a16:creationId xmlns:a16="http://schemas.microsoft.com/office/drawing/2014/main" id="{7416DF40-A568-431F-B63F-C32A9175B8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68" name="Straight Connector 6267">
                <a:extLst>
                  <a:ext uri="{FF2B5EF4-FFF2-40B4-BE49-F238E27FC236}">
                    <a16:creationId xmlns:a16="http://schemas.microsoft.com/office/drawing/2014/main" id="{1B25E07C-A0EC-4DCF-88EC-51BB5C3FC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69" name="Straight Connector 6268">
                <a:extLst>
                  <a:ext uri="{FF2B5EF4-FFF2-40B4-BE49-F238E27FC236}">
                    <a16:creationId xmlns:a16="http://schemas.microsoft.com/office/drawing/2014/main" id="{96C7DC41-3ADA-4989-AE2A-0F8D9DFCC9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70" name="Straight Connector 6269">
                <a:extLst>
                  <a:ext uri="{FF2B5EF4-FFF2-40B4-BE49-F238E27FC236}">
                    <a16:creationId xmlns:a16="http://schemas.microsoft.com/office/drawing/2014/main" id="{6AE2AB88-5EAC-41EC-98BF-FACD6A2115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71" name="Straight Connector 6270">
                <a:extLst>
                  <a:ext uri="{FF2B5EF4-FFF2-40B4-BE49-F238E27FC236}">
                    <a16:creationId xmlns:a16="http://schemas.microsoft.com/office/drawing/2014/main" id="{94E0B17E-9282-4983-AEB1-2B123998A3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72" name="Straight Connector 6271">
                <a:extLst>
                  <a:ext uri="{FF2B5EF4-FFF2-40B4-BE49-F238E27FC236}">
                    <a16:creationId xmlns:a16="http://schemas.microsoft.com/office/drawing/2014/main" id="{986E83F1-9CCB-448B-89C9-F55B273BFC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73" name="Straight Connector 6272">
                <a:extLst>
                  <a:ext uri="{FF2B5EF4-FFF2-40B4-BE49-F238E27FC236}">
                    <a16:creationId xmlns:a16="http://schemas.microsoft.com/office/drawing/2014/main" id="{1621D911-2A84-468C-9244-743E3E18D7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74" name="Straight Connector 6273">
                <a:extLst>
                  <a:ext uri="{FF2B5EF4-FFF2-40B4-BE49-F238E27FC236}">
                    <a16:creationId xmlns:a16="http://schemas.microsoft.com/office/drawing/2014/main" id="{B29971DC-3B38-4403-ABC9-880A06EBAC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75" name="Straight Connector 6274">
                <a:extLst>
                  <a:ext uri="{FF2B5EF4-FFF2-40B4-BE49-F238E27FC236}">
                    <a16:creationId xmlns:a16="http://schemas.microsoft.com/office/drawing/2014/main" id="{F2D65D61-4C71-4851-B377-83369B3889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76" name="Straight Connector 6275">
                <a:extLst>
                  <a:ext uri="{FF2B5EF4-FFF2-40B4-BE49-F238E27FC236}">
                    <a16:creationId xmlns:a16="http://schemas.microsoft.com/office/drawing/2014/main" id="{804A736D-4A39-4E06-B7A7-2217CEB4EC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77" name="Straight Connector 6276">
                <a:extLst>
                  <a:ext uri="{FF2B5EF4-FFF2-40B4-BE49-F238E27FC236}">
                    <a16:creationId xmlns:a16="http://schemas.microsoft.com/office/drawing/2014/main" id="{33B1531E-B3AC-480D-A8CD-836E8C1788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78" name="Straight Connector 6277">
                <a:extLst>
                  <a:ext uri="{FF2B5EF4-FFF2-40B4-BE49-F238E27FC236}">
                    <a16:creationId xmlns:a16="http://schemas.microsoft.com/office/drawing/2014/main" id="{CF076B49-2AA3-4C05-9E50-CFF9137184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79" name="Straight Connector 6278">
                <a:extLst>
                  <a:ext uri="{FF2B5EF4-FFF2-40B4-BE49-F238E27FC236}">
                    <a16:creationId xmlns:a16="http://schemas.microsoft.com/office/drawing/2014/main" id="{FE506FE5-22A7-42E7-BEB9-5442E79184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80" name="Straight Connector 6279">
                <a:extLst>
                  <a:ext uri="{FF2B5EF4-FFF2-40B4-BE49-F238E27FC236}">
                    <a16:creationId xmlns:a16="http://schemas.microsoft.com/office/drawing/2014/main" id="{5D634CEF-DD74-4EC0-B7F4-3884BAF106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81" name="Straight Connector 6280">
                <a:extLst>
                  <a:ext uri="{FF2B5EF4-FFF2-40B4-BE49-F238E27FC236}">
                    <a16:creationId xmlns:a16="http://schemas.microsoft.com/office/drawing/2014/main" id="{C4AD2728-E4B9-487D-A682-5E21DD15BB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82" name="Straight Connector 6281">
                <a:extLst>
                  <a:ext uri="{FF2B5EF4-FFF2-40B4-BE49-F238E27FC236}">
                    <a16:creationId xmlns:a16="http://schemas.microsoft.com/office/drawing/2014/main" id="{C422CD3C-92C4-473C-9E31-85A594F6BE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83" name="Straight Connector 6282">
                <a:extLst>
                  <a:ext uri="{FF2B5EF4-FFF2-40B4-BE49-F238E27FC236}">
                    <a16:creationId xmlns:a16="http://schemas.microsoft.com/office/drawing/2014/main" id="{71509C2B-9D23-4008-B6A1-2407688209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84" name="Straight Connector 6283">
                <a:extLst>
                  <a:ext uri="{FF2B5EF4-FFF2-40B4-BE49-F238E27FC236}">
                    <a16:creationId xmlns:a16="http://schemas.microsoft.com/office/drawing/2014/main" id="{007ACD51-E44F-4AF8-8F61-F276D71343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85" name="Straight Connector 6284">
                <a:extLst>
                  <a:ext uri="{FF2B5EF4-FFF2-40B4-BE49-F238E27FC236}">
                    <a16:creationId xmlns:a16="http://schemas.microsoft.com/office/drawing/2014/main" id="{EF5BDAF9-2B69-4209-BE1F-6C5D8A1DFF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86" name="Straight Connector 6285">
                <a:extLst>
                  <a:ext uri="{FF2B5EF4-FFF2-40B4-BE49-F238E27FC236}">
                    <a16:creationId xmlns:a16="http://schemas.microsoft.com/office/drawing/2014/main" id="{9DA27782-8E1F-422F-B106-31C0E1216D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87" name="Straight Connector 6286">
                <a:extLst>
                  <a:ext uri="{FF2B5EF4-FFF2-40B4-BE49-F238E27FC236}">
                    <a16:creationId xmlns:a16="http://schemas.microsoft.com/office/drawing/2014/main" id="{8E8A221D-84EC-47C2-A895-8253858153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88" name="Straight Connector 6287">
                <a:extLst>
                  <a:ext uri="{FF2B5EF4-FFF2-40B4-BE49-F238E27FC236}">
                    <a16:creationId xmlns:a16="http://schemas.microsoft.com/office/drawing/2014/main" id="{F08A0E1C-6626-4DD8-83BE-E83E2DFC84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89" name="Straight Connector 6288">
                <a:extLst>
                  <a:ext uri="{FF2B5EF4-FFF2-40B4-BE49-F238E27FC236}">
                    <a16:creationId xmlns:a16="http://schemas.microsoft.com/office/drawing/2014/main" id="{7360D67F-521C-4D9A-B2B1-392386EA51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90" name="Straight Connector 6289">
                <a:extLst>
                  <a:ext uri="{FF2B5EF4-FFF2-40B4-BE49-F238E27FC236}">
                    <a16:creationId xmlns:a16="http://schemas.microsoft.com/office/drawing/2014/main" id="{F29669A1-CC36-41F4-B0F1-B720DB9894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91" name="Straight Connector 6290">
                <a:extLst>
                  <a:ext uri="{FF2B5EF4-FFF2-40B4-BE49-F238E27FC236}">
                    <a16:creationId xmlns:a16="http://schemas.microsoft.com/office/drawing/2014/main" id="{7DC3ADA6-152F-4D7B-9ABD-30DC8F7A25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92" name="Straight Connector 6291">
                <a:extLst>
                  <a:ext uri="{FF2B5EF4-FFF2-40B4-BE49-F238E27FC236}">
                    <a16:creationId xmlns:a16="http://schemas.microsoft.com/office/drawing/2014/main" id="{1F6CA5EE-56FA-4EF7-9EC7-BC3FB217ED9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93" name="Straight Connector 6292">
                <a:extLst>
                  <a:ext uri="{FF2B5EF4-FFF2-40B4-BE49-F238E27FC236}">
                    <a16:creationId xmlns:a16="http://schemas.microsoft.com/office/drawing/2014/main" id="{703F9222-217B-48EB-8878-EC0B32E322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94" name="Straight Connector 6293">
                <a:extLst>
                  <a:ext uri="{FF2B5EF4-FFF2-40B4-BE49-F238E27FC236}">
                    <a16:creationId xmlns:a16="http://schemas.microsoft.com/office/drawing/2014/main" id="{B48B9A73-A26B-43DB-9BB2-5658871FEA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95" name="Straight Connector 6294">
                <a:extLst>
                  <a:ext uri="{FF2B5EF4-FFF2-40B4-BE49-F238E27FC236}">
                    <a16:creationId xmlns:a16="http://schemas.microsoft.com/office/drawing/2014/main" id="{EDF9DD53-6F04-4203-B61A-240676B7FD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96" name="Straight Connector 6295">
                <a:extLst>
                  <a:ext uri="{FF2B5EF4-FFF2-40B4-BE49-F238E27FC236}">
                    <a16:creationId xmlns:a16="http://schemas.microsoft.com/office/drawing/2014/main" id="{01065752-DE28-425C-8987-168FE9F510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97" name="Straight Connector 6296">
                <a:extLst>
                  <a:ext uri="{FF2B5EF4-FFF2-40B4-BE49-F238E27FC236}">
                    <a16:creationId xmlns:a16="http://schemas.microsoft.com/office/drawing/2014/main" id="{4B78A37C-B329-45F9-AF83-26D5CD8265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98" name="Straight Connector 6297">
                <a:extLst>
                  <a:ext uri="{FF2B5EF4-FFF2-40B4-BE49-F238E27FC236}">
                    <a16:creationId xmlns:a16="http://schemas.microsoft.com/office/drawing/2014/main" id="{FB70B126-9812-487A-AB78-CBCB1B32D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99" name="Straight Connector 6298">
                <a:extLst>
                  <a:ext uri="{FF2B5EF4-FFF2-40B4-BE49-F238E27FC236}">
                    <a16:creationId xmlns:a16="http://schemas.microsoft.com/office/drawing/2014/main" id="{62A622F7-EC16-4F46-83B7-7A7DBCF99A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00" name="Straight Connector 6299">
                <a:extLst>
                  <a:ext uri="{FF2B5EF4-FFF2-40B4-BE49-F238E27FC236}">
                    <a16:creationId xmlns:a16="http://schemas.microsoft.com/office/drawing/2014/main" id="{5607D488-F3A1-4FF6-9C5C-B4C1E147A2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01" name="Straight Connector 6300">
                <a:extLst>
                  <a:ext uri="{FF2B5EF4-FFF2-40B4-BE49-F238E27FC236}">
                    <a16:creationId xmlns:a16="http://schemas.microsoft.com/office/drawing/2014/main" id="{FDD48CAD-8E9A-434C-9F7E-6031DA9A6A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02" name="Straight Connector 6301">
                <a:extLst>
                  <a:ext uri="{FF2B5EF4-FFF2-40B4-BE49-F238E27FC236}">
                    <a16:creationId xmlns:a16="http://schemas.microsoft.com/office/drawing/2014/main" id="{F70B9979-DEC4-48B9-9462-E3631AC96A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03" name="Straight Connector 6302">
                <a:extLst>
                  <a:ext uri="{FF2B5EF4-FFF2-40B4-BE49-F238E27FC236}">
                    <a16:creationId xmlns:a16="http://schemas.microsoft.com/office/drawing/2014/main" id="{ADB15ACD-534F-474C-8B1A-8F5B94AEFD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04" name="Straight Connector 6303">
                <a:extLst>
                  <a:ext uri="{FF2B5EF4-FFF2-40B4-BE49-F238E27FC236}">
                    <a16:creationId xmlns:a16="http://schemas.microsoft.com/office/drawing/2014/main" id="{8DFFE368-637C-4309-ABAC-BDCED29B6B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05" name="Straight Connector 6304">
                <a:extLst>
                  <a:ext uri="{FF2B5EF4-FFF2-40B4-BE49-F238E27FC236}">
                    <a16:creationId xmlns:a16="http://schemas.microsoft.com/office/drawing/2014/main" id="{7D3E8255-AD5A-48F8-B948-7BF97DBEE7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06" name="Straight Connector 6305">
                <a:extLst>
                  <a:ext uri="{FF2B5EF4-FFF2-40B4-BE49-F238E27FC236}">
                    <a16:creationId xmlns:a16="http://schemas.microsoft.com/office/drawing/2014/main" id="{784682BD-D253-4704-BB29-6D9C7D3006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07" name="Straight Connector 6306">
                <a:extLst>
                  <a:ext uri="{FF2B5EF4-FFF2-40B4-BE49-F238E27FC236}">
                    <a16:creationId xmlns:a16="http://schemas.microsoft.com/office/drawing/2014/main" id="{34113DE4-AE89-4F45-9B12-61B04E3E78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08" name="Straight Connector 6307">
                <a:extLst>
                  <a:ext uri="{FF2B5EF4-FFF2-40B4-BE49-F238E27FC236}">
                    <a16:creationId xmlns:a16="http://schemas.microsoft.com/office/drawing/2014/main" id="{8437CF76-AF2F-46BC-9579-872625F1AB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09" name="Straight Connector 6308">
                <a:extLst>
                  <a:ext uri="{FF2B5EF4-FFF2-40B4-BE49-F238E27FC236}">
                    <a16:creationId xmlns:a16="http://schemas.microsoft.com/office/drawing/2014/main" id="{AF2AF364-8140-40A5-9AC8-00C03DA479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10" name="Straight Connector 6309">
                <a:extLst>
                  <a:ext uri="{FF2B5EF4-FFF2-40B4-BE49-F238E27FC236}">
                    <a16:creationId xmlns:a16="http://schemas.microsoft.com/office/drawing/2014/main" id="{AFBA166C-DB92-475D-B0D3-1F7EB2B81A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11" name="Straight Connector 6310">
                <a:extLst>
                  <a:ext uri="{FF2B5EF4-FFF2-40B4-BE49-F238E27FC236}">
                    <a16:creationId xmlns:a16="http://schemas.microsoft.com/office/drawing/2014/main" id="{583F60B4-E774-4D4F-BC7C-A171BB6174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12" name="Straight Connector 6311">
                <a:extLst>
                  <a:ext uri="{FF2B5EF4-FFF2-40B4-BE49-F238E27FC236}">
                    <a16:creationId xmlns:a16="http://schemas.microsoft.com/office/drawing/2014/main" id="{EF18C06C-0984-4FAA-952A-9CBFC0F95C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13" name="Straight Connector 6312">
                <a:extLst>
                  <a:ext uri="{FF2B5EF4-FFF2-40B4-BE49-F238E27FC236}">
                    <a16:creationId xmlns:a16="http://schemas.microsoft.com/office/drawing/2014/main" id="{BDE44802-FF06-46DC-9F7E-D2A329BB29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5" name="Picture 4" descr="A person writing on a book&#10;&#10;Description automatically generated">
            <a:extLst>
              <a:ext uri="{FF2B5EF4-FFF2-40B4-BE49-F238E27FC236}">
                <a16:creationId xmlns:a16="http://schemas.microsoft.com/office/drawing/2014/main" id="{503DB9E5-B096-D0E7-65A4-90605804CDB6}"/>
              </a:ext>
            </a:extLst>
          </p:cNvPr>
          <p:cNvPicPr>
            <a:picLocks noChangeAspect="1"/>
          </p:cNvPicPr>
          <p:nvPr/>
        </p:nvPicPr>
        <p:blipFill rotWithShape="1">
          <a:blip r:embed="rId5">
            <a:extLst>
              <a:ext uri="{28A0092B-C50C-407E-A947-70E740481C1C}">
                <a14:useLocalDpi xmlns:a14="http://schemas.microsoft.com/office/drawing/2010/main" val="0"/>
              </a:ext>
            </a:extLst>
          </a:blip>
          <a:srcRect r="1" b="16620"/>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spTree>
    <p:extLst>
      <p:ext uri="{BB962C8B-B14F-4D97-AF65-F5344CB8AC3E}">
        <p14:creationId xmlns:p14="http://schemas.microsoft.com/office/powerpoint/2010/main" val="291864333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AD59456-55A0-4B4E-A0D8-AA4EE863D9DA}">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5231</TotalTime>
  <Words>7517</Words>
  <Application>Microsoft Office PowerPoint</Application>
  <PresentationFormat>Widescreen</PresentationFormat>
  <Paragraphs>514</Paragraphs>
  <Slides>24</Slides>
  <Notes>21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24</vt:i4>
      </vt:variant>
    </vt:vector>
  </HeadingPairs>
  <TitlesOfParts>
    <vt:vector size="39" baseType="lpstr">
      <vt:lpstr>Algerian</vt:lpstr>
      <vt:lpstr>Aptos</vt:lpstr>
      <vt:lpstr>Aptos Display</vt:lpstr>
      <vt:lpstr>Arial</vt:lpstr>
      <vt:lpstr>Baguet Script</vt:lpstr>
      <vt:lpstr>Book Antiqua</vt:lpstr>
      <vt:lpstr>Calibri</vt:lpstr>
      <vt:lpstr>Calibri Light</vt:lpstr>
      <vt:lpstr>Gabriola</vt:lpstr>
      <vt:lpstr>Google Sans</vt:lpstr>
      <vt:lpstr>Inter</vt:lpstr>
      <vt:lpstr>Söhne</vt:lpstr>
      <vt:lpstr>Times New Roman</vt:lpstr>
      <vt:lpstr>Office Theme</vt:lpstr>
      <vt:lpstr>Celestial</vt:lpstr>
      <vt:lpstr>A Time-turner &amp; A Muse</vt:lpstr>
      <vt:lpstr>PowerPoint Presentation</vt:lpstr>
      <vt:lpstr>A Precious and Finite commodity</vt:lpstr>
      <vt:lpstr>The Formation of Good Habits</vt:lpstr>
      <vt:lpstr>PowerPoint Presentation</vt:lpstr>
      <vt:lpstr>Non-Traditional Approaches</vt:lpstr>
      <vt:lpstr>Minimizing distractions</vt:lpstr>
      <vt:lpstr>Cultivating Mindfulness  &amp; Presence with intent</vt:lpstr>
      <vt:lpstr>Cultivating Creativity and Productivity: Flow</vt:lpstr>
      <vt:lpstr>PowerPoint Presentation</vt:lpstr>
      <vt:lpstr>Training Family &amp; Others to Respect your sacred Writing Time</vt:lpstr>
      <vt:lpstr>Employing Fair Workload Practices</vt:lpstr>
      <vt:lpstr>Leveraging Personal Chronotypes</vt:lpstr>
      <vt:lpstr>PowerPoint Presentation</vt:lpstr>
      <vt:lpstr>Finding the Ideal Time to Write</vt:lpstr>
      <vt:lpstr>Overcoming time-wasting habits</vt:lpstr>
      <vt:lpstr>Embracing a balanced approach to time management</vt:lpstr>
      <vt:lpstr>PowerPoint Presentation</vt:lpstr>
      <vt:lpstr>PowerPoint Presentation</vt:lpstr>
      <vt:lpstr>PowerPoint Presentation</vt:lpstr>
      <vt:lpstr>The Best Books for Maximizing Creativity</vt:lpstr>
      <vt:lpstr>The Best Books for Habit Formation</vt:lpstr>
      <vt:lpstr>The Best Books for Maximizing Productivity</vt:lpstr>
      <vt:lpstr>The Best Books for Overcoming Imposter Syndrome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Time-turner &amp; A Muse</dc:title>
  <dc:creator>Soquel Baumgardner</dc:creator>
  <cp:lastModifiedBy>Soquel Baumgardner</cp:lastModifiedBy>
  <cp:revision>6</cp:revision>
  <dcterms:created xsi:type="dcterms:W3CDTF">2024-04-24T08:23:49Z</dcterms:created>
  <dcterms:modified xsi:type="dcterms:W3CDTF">2024-04-27T23:35:23Z</dcterms:modified>
</cp:coreProperties>
</file>